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30"/>
  </p:notesMasterIdLst>
  <p:sldIdLst>
    <p:sldId id="256" r:id="rId2"/>
    <p:sldId id="296" r:id="rId3"/>
    <p:sldId id="257" r:id="rId4"/>
    <p:sldId id="259" r:id="rId5"/>
    <p:sldId id="260" r:id="rId6"/>
    <p:sldId id="258" r:id="rId7"/>
    <p:sldId id="263" r:id="rId8"/>
    <p:sldId id="269" r:id="rId9"/>
    <p:sldId id="272" r:id="rId10"/>
    <p:sldId id="273" r:id="rId11"/>
    <p:sldId id="274" r:id="rId12"/>
    <p:sldId id="275" r:id="rId13"/>
    <p:sldId id="276" r:id="rId14"/>
    <p:sldId id="277" r:id="rId15"/>
    <p:sldId id="283" r:id="rId16"/>
    <p:sldId id="284" r:id="rId17"/>
    <p:sldId id="285" r:id="rId18"/>
    <p:sldId id="281" r:id="rId19"/>
    <p:sldId id="288" r:id="rId20"/>
    <p:sldId id="261" r:id="rId21"/>
    <p:sldId id="289" r:id="rId22"/>
    <p:sldId id="290" r:id="rId23"/>
    <p:sldId id="291" r:id="rId24"/>
    <p:sldId id="292" r:id="rId25"/>
    <p:sldId id="262" r:id="rId26"/>
    <p:sldId id="293" r:id="rId27"/>
    <p:sldId id="294" r:id="rId28"/>
    <p:sldId id="295" r:id="rId29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A8CB"/>
    <a:srgbClr val="2E374A"/>
    <a:srgbClr val="69696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7804B57-E8FF-8F41-99F7-582605DE67F1}" v="1506" dt="2018-06-15T08:41:31.71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306"/>
    <p:restoredTop sz="94729"/>
  </p:normalViewPr>
  <p:slideViewPr>
    <p:cSldViewPr snapToGrid="0" snapToObjects="1" showGuides="1">
      <p:cViewPr varScale="1">
        <p:scale>
          <a:sx n="115" d="100"/>
          <a:sy n="115" d="100"/>
        </p:scale>
        <p:origin x="632" y="20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microsoft.com/office/2016/11/relationships/changesInfo" Target="changesInfos/changesInfo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nuela Rink" userId="cb0018d2-1bfb-4e06-9c82-85043f12210d" providerId="ADAL" clId="{97804B57-E8FF-8F41-99F7-582605DE67F1}"/>
    <pc:docChg chg="modSld">
      <pc:chgData name="Manuela Rink" userId="cb0018d2-1bfb-4e06-9c82-85043f12210d" providerId="ADAL" clId="{97804B57-E8FF-8F41-99F7-582605DE67F1}" dt="2018-06-15T08:41:31.716" v="8" actId="1076"/>
      <pc:docMkLst>
        <pc:docMk/>
      </pc:docMkLst>
      <pc:sldChg chg="addSp modSp">
        <pc:chgData name="Manuela Rink" userId="cb0018d2-1bfb-4e06-9c82-85043f12210d" providerId="ADAL" clId="{97804B57-E8FF-8F41-99F7-582605DE67F1}" dt="2018-06-15T08:41:31.716" v="8" actId="1076"/>
        <pc:sldMkLst>
          <pc:docMk/>
          <pc:sldMk cId="3031138701" sldId="295"/>
        </pc:sldMkLst>
        <pc:picChg chg="add mod">
          <ac:chgData name="Manuela Rink" userId="cb0018d2-1bfb-4e06-9c82-85043f12210d" providerId="ADAL" clId="{97804B57-E8FF-8F41-99F7-582605DE67F1}" dt="2018-06-15T08:41:31.716" v="8" actId="1076"/>
          <ac:picMkLst>
            <pc:docMk/>
            <pc:sldMk cId="3031138701" sldId="295"/>
            <ac:picMk id="3" creationId="{6DD83EDC-5B99-5C42-8D93-CDBB5AC06FD8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1226C3-5745-9E4D-B6E5-B2BCD752C21F}" type="datetimeFigureOut">
              <a:rPr lang="de-DE" smtClean="0"/>
              <a:t>15.06.18</a:t>
            </a:fld>
            <a:endParaRPr lang="de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A41F24-7E39-564A-A85A-6A651D178023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912062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A41F24-7E39-564A-A85A-6A651D178023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636558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098083-32F7-1E41-A3DB-E530BCD6CFA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2476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3C7AA3-520F-E441-984E-7204D0CF26D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2143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098083-32F7-1E41-A3DB-E530BCD6CFA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9924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Thank</a:t>
            </a:r>
            <a:r>
              <a:rPr lang="en-US" baseline="0" dirty="0"/>
              <a:t> you and merci! That's all I have :)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3C7AA3-520F-E441-984E-7204D0CF26D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4593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098083-32F7-1E41-A3DB-E530BCD6CFA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4410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3C7AA3-520F-E441-984E-7204D0CF26D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4023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By just uploading an image or attaching the URL of it a rich set of visual features will be extracted and returned based on the image content</a:t>
            </a:r>
          </a:p>
          <a:p>
            <a:endParaRPr lang="en-US" dirty="0"/>
          </a:p>
          <a:p>
            <a:r>
              <a:rPr lang="en-US" dirty="0"/>
              <a:t>DETAILS: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String indicating which domain-specific details to return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3C7AA3-520F-E441-984E-7204D0CF26D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2374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3C7AA3-520F-E441-984E-7204D0CF26D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6157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Describe:</a:t>
            </a:r>
          </a:p>
          <a:p>
            <a:pPr marL="171450" indent="-171450">
              <a:buFont typeface="Arial" charset="0"/>
              <a:buChar char="•"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generates a thumbnail image with the user-specified width and height. </a:t>
            </a:r>
          </a:p>
          <a:p>
            <a:pPr marL="171450" indent="-171450">
              <a:buFont typeface="Arial" charset="0"/>
              <a:buChar char="•"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By default, the service analyzes the image, identifies the region of interest (ROI), and generates smart cropping coordinates based on the ROI. </a:t>
            </a:r>
          </a:p>
          <a:p>
            <a:pPr marL="171450" indent="-171450">
              <a:buFont typeface="Arial" charset="0"/>
              <a:buChar char="•"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Smart cropping helps when you specify an aspect ratio that differs from that of the input image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e.g. 4:3 original -&gt; result should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be 16:9 – smart cropping makes sure that all “needed” features are still on the crop</a:t>
            </a:r>
          </a:p>
          <a:p>
            <a:endParaRPr lang="en-US" dirty="0"/>
          </a:p>
          <a:p>
            <a:r>
              <a:rPr lang="en-US" dirty="0"/>
              <a:t>OCR</a:t>
            </a:r>
          </a:p>
          <a:p>
            <a:pPr marL="171450" indent="-171450">
              <a:buFont typeface="Arial" charset="0"/>
              <a:buChar char="•"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extracts the recognized characters into a machine-usable character stream.</a:t>
            </a:r>
          </a:p>
          <a:p>
            <a:pPr marL="171450" indent="-171450">
              <a:buFont typeface="Arial" charset="0"/>
              <a:buChar char="•"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BCP-47 language code of the text to be detected in the image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 UNK for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autodetect</a:t>
            </a:r>
            <a:endParaRPr lang="en-US" sz="1200" b="0" i="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 typeface="Arial" charset="0"/>
              <a:buChar char="•"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tries to detect the image orientation and correct it before further processing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3C7AA3-520F-E441-984E-7204D0CF26D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3261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3C7AA3-520F-E441-984E-7204D0CF26D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0787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3C7AA3-520F-E441-984E-7204D0CF26D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5419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charset="0"/>
              <a:buNone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Face recognition is widely used in many scenarios including security, natural user interface, image content analysis and management, mobile apps, and robotics. Four face recognition functions are provided: face verification, finding similar faces, face grouping, and person identification.</a:t>
            </a:r>
          </a:p>
          <a:p>
            <a:pPr marL="0" indent="0">
              <a:buFont typeface="Arial" charset="0"/>
              <a:buNone/>
            </a:pP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 typeface="Arial" charset="0"/>
              <a:buChar char="•"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Detect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Basic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action for getting faces with ids, which can be further used in person groups for verification and identification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 typeface="Arial" charset="0"/>
              <a:buChar char="•"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Verification – is Authentication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against two detected faces or</a:t>
            </a:r>
            <a:b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detected face against a person</a:t>
            </a:r>
          </a:p>
          <a:p>
            <a:pPr marL="171450" indent="-171450">
              <a:buFont typeface="Arial" charset="0"/>
              <a:buChar char="•"/>
            </a:pP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Face Grouping (face group)</a:t>
            </a:r>
            <a:b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divide set of faces in group of similar ones – which can be considered to belong to the same person object.</a:t>
            </a:r>
          </a:p>
          <a:p>
            <a:pPr marL="171450" indent="-171450">
              <a:buFont typeface="Arial" charset="0"/>
              <a:buChar char="•"/>
            </a:pP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Face Identification</a:t>
            </a:r>
            <a:b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identify people based on a detected face and people database (defined as a person group) which needs to be created in advance and can be edited over time.</a:t>
            </a:r>
            <a:endParaRPr lang="en-US" sz="1200" b="0" i="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3C7AA3-520F-E441-984E-7204D0CF26D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1812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CEBC71-6997-C84D-8644-6F7EF4FCAD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3D56045-6665-FC48-B86B-64C34A0A13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080CF3-7709-8B4C-A00E-B0D8F2BF28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E5621-5421-EC48-B907-6DB57B0C3516}" type="datetimeFigureOut">
              <a:rPr lang="de-DE" smtClean="0"/>
              <a:t>15.06.18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0797D0-CB42-FC4A-86D7-8EFBA67682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94B3B5-3307-F048-8F91-7AA308384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6D4B5-6E9A-BA49-8A76-524620B56513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922716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44447F-8781-4647-99B7-A7E3F6ADEB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63ABCD9-0E6E-054C-B184-C6C350CCC4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5EBFD4-A9E1-914B-8829-2E0DCA3236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E5621-5421-EC48-B907-6DB57B0C3516}" type="datetimeFigureOut">
              <a:rPr lang="de-DE" smtClean="0"/>
              <a:t>15.06.18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4CA6C3-65DA-2D4B-8032-8106ABA27D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612697-4184-5343-AB32-6102C6A493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6D4B5-6E9A-BA49-8A76-524620B56513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362617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5EBFCFC-B1A7-A446-9659-15B7FED46C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0165DF7-ACCC-C14A-8FFE-B7407CAA0F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DDD213-B1C3-6840-904C-F61675B6F4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E5621-5421-EC48-B907-6DB57B0C3516}" type="datetimeFigureOut">
              <a:rPr lang="de-DE" smtClean="0"/>
              <a:t>15.06.18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700847-6840-0F4A-A5CA-92196AAB64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D295DA-5C6A-8A4E-A5F4-7B68D4215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6D4B5-6E9A-BA49-8A76-524620B56513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17434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28EF5D-9746-0E44-9695-6925457443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985860-21AC-F146-9E92-ECA53AF105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37060D-D613-164F-BCC7-873155E65B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E5621-5421-EC48-B907-6DB57B0C3516}" type="datetimeFigureOut">
              <a:rPr lang="de-DE" smtClean="0"/>
              <a:pPr/>
              <a:t>15.06.18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581ED9-C43F-F940-B2D2-BA343D0F4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2D8212-1EC4-B943-B5C9-96446B7820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6D4B5-6E9A-BA49-8A76-524620B56513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42763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51655-2E3F-5748-AC41-3E6E707FC0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5BB3D2-2040-834A-A198-AA0BC66E27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54D8F2-E4E3-2849-A64F-111CCFC481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E5621-5421-EC48-B907-6DB57B0C3516}" type="datetimeFigureOut">
              <a:rPr lang="de-DE" smtClean="0"/>
              <a:t>15.06.18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1FF7B3-6C2F-0D47-A7ED-FBBC536517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AB5E13-C400-9948-A506-77B8348D34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6D4B5-6E9A-BA49-8A76-524620B56513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209895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5E2504-88B1-C24A-AFAD-47915B4EBB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E32A19-0151-8D48-9F3B-60D22264BA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7E1DD5-9AA2-8C43-88F1-9F22732A48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FFE788-95D4-D742-9952-4346518A78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E5621-5421-EC48-B907-6DB57B0C3516}" type="datetimeFigureOut">
              <a:rPr lang="de-DE" smtClean="0"/>
              <a:t>15.06.18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A86ABC-198E-2442-815E-DF2C368838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AD3C58-622E-9D49-BDA7-4706394D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6D4B5-6E9A-BA49-8A76-524620B56513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670215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5CDA4-07FF-5C49-9C84-E10533F819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1622B3-6155-E544-9140-58053CC22E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E84D96-4E35-9640-B1AA-9D46C88116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3AFE9F-5D95-824B-B6F8-30CD52B7E68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D7A482A-0174-974E-908A-73F04D1FA06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ECF5320-DAF6-694F-ABF2-44B45D1E75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E5621-5421-EC48-B907-6DB57B0C3516}" type="datetimeFigureOut">
              <a:rPr lang="de-DE" smtClean="0"/>
              <a:t>15.06.18</a:t>
            </a:fld>
            <a:endParaRPr lang="de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AB25322-B9DB-7D43-A186-DAEC7C81F7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2BCEC41-99FC-7C4C-8EFD-FEA3271F99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6D4B5-6E9A-BA49-8A76-524620B56513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98126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3F8A7-FA04-0740-96D8-C03BE8918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A17BAA-B4CF-234B-9575-EB256C626D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E5621-5421-EC48-B907-6DB57B0C3516}" type="datetimeFigureOut">
              <a:rPr lang="de-DE" smtClean="0"/>
              <a:t>15.06.18</a:t>
            </a:fld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139EA4-39B8-554D-8F7C-AA9649CBBF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F8301E-40AD-2C40-82BA-BB4A14C869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6D4B5-6E9A-BA49-8A76-524620B56513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492124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F9093DA-6ACF-7940-A52A-02DEB7AE0D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E5621-5421-EC48-B907-6DB57B0C3516}" type="datetimeFigureOut">
              <a:rPr lang="de-DE" smtClean="0"/>
              <a:t>15.06.18</a:t>
            </a:fld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A109538-097C-174E-ACEB-9C58CD26B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CD0E14-C9E5-8444-8574-0256F8771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6D4B5-6E9A-BA49-8A76-524620B56513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906196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22E2BC-E7E0-D340-A50A-EB564F9C8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1085C4-A4F1-5340-BEC8-B8A1B1B20A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A3C3F6-955F-404E-BF45-53F2A29EF8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CE8B5A-E5B5-8746-B9D9-157726F89D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E5621-5421-EC48-B907-6DB57B0C3516}" type="datetimeFigureOut">
              <a:rPr lang="de-DE" smtClean="0"/>
              <a:t>15.06.18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BF79F7-1998-F444-B28D-F5C5B48EDE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4BD003-D32B-7B42-AD02-FCA8FD91A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6D4B5-6E9A-BA49-8A76-524620B56513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975060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161B87-DB27-1045-94A0-44A089640B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95971D7-D3D5-5F45-9068-0946465DB51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007A8E-EB2E-9F4D-8097-2F1F067298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A88B9A-1B67-BF4D-B51F-2352CDC338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E5621-5421-EC48-B907-6DB57B0C3516}" type="datetimeFigureOut">
              <a:rPr lang="de-DE" smtClean="0"/>
              <a:t>15.06.18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2DDD33-30E8-1F4E-9B3D-DB57A63C19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95081D-D55F-3147-8EC9-38E466E57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6D4B5-6E9A-BA49-8A76-524620B56513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119825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0C90F7-ED8C-A944-B164-BB1FADC8B9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2D6DAE-FD17-0041-8969-9C54BB33A4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608B41-0D4E-4A4C-BDAE-A38E106BBE5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4E5621-5421-EC48-B907-6DB57B0C3516}" type="datetimeFigureOut">
              <a:rPr lang="de-DE" smtClean="0"/>
              <a:pPr/>
              <a:t>15.06.18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66CEC8-12A2-1845-BFB9-1962521C93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06A0BC-4021-9A46-8AD0-85828F397F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96D4B5-6E9A-BA49-8A76-524620B56513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375224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azure.microsoft.com/en-us/services/cognitive-services/computer-vision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microsoft.com/cognitive-services/" TargetMode="External"/><Relationship Id="rId4" Type="http://schemas.openxmlformats.org/officeDocument/2006/relationships/hyperlink" Target="https://westus.dev.cognitive.microsoft.com/docs/services/56f91f2d778daf23d8ec6739/operations/56f91f2e778daf14a499e1fa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azure.microsoft.com/en-us/services/cognitive-services/face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microsoft.com/cognitive-services/" TargetMode="External"/><Relationship Id="rId4" Type="http://schemas.openxmlformats.org/officeDocument/2006/relationships/hyperlink" Target="https://westus.dev.cognitive.microsoft.com/docs/services/563879b61984550e40cbbe8d/operations/563879b61984550f30395236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emf"/><Relationship Id="rId5" Type="http://schemas.openxmlformats.org/officeDocument/2006/relationships/image" Target="../media/image11.emf"/><Relationship Id="rId4" Type="http://schemas.openxmlformats.org/officeDocument/2006/relationships/image" Target="../media/image10.em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36.png"/><Relationship Id="rId4" Type="http://schemas.openxmlformats.org/officeDocument/2006/relationships/image" Target="../media/image35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em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emf"/><Relationship Id="rId5" Type="http://schemas.openxmlformats.org/officeDocument/2006/relationships/image" Target="../media/image11.emf"/><Relationship Id="rId4" Type="http://schemas.openxmlformats.org/officeDocument/2006/relationships/image" Target="../media/image10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91437AEA-DF76-C24E-B758-7EC73AA49A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59488" y="2045292"/>
            <a:ext cx="6229061" cy="996845"/>
          </a:xfrm>
          <a:noFill/>
          <a:effectLst/>
        </p:spPr>
        <p:txBody>
          <a:bodyPr anchor="t">
            <a:normAutofit fontScale="90000"/>
          </a:bodyPr>
          <a:lstStyle/>
          <a:p>
            <a:pPr>
              <a:spcBef>
                <a:spcPts val="1200"/>
              </a:spcBef>
            </a:pPr>
            <a:r>
              <a:rPr lang="en-US" sz="4800" dirty="0">
                <a:latin typeface="ChildsWish Medium" panose="02000603000000000000" pitchFamily="2" charset="0"/>
                <a:ea typeface="ChildsWish Medium" panose="02000603000000000000" pitchFamily="2" charset="0"/>
                <a:cs typeface="Segoe UI" panose="020B0502040204020203" pitchFamily="34" charset="0"/>
              </a:rPr>
              <a:t>Machine Learning </a:t>
            </a:r>
            <a:br>
              <a:rPr lang="en-US" sz="4800" dirty="0">
                <a:latin typeface="ChildsWish Medium" panose="02000603000000000000" pitchFamily="2" charset="0"/>
                <a:ea typeface="ChildsWish Medium" panose="02000603000000000000" pitchFamily="2" charset="0"/>
                <a:cs typeface="Segoe UI" panose="020B0502040204020203" pitchFamily="34" charset="0"/>
              </a:rPr>
            </a:br>
            <a:r>
              <a:rPr lang="en-US" sz="6900" dirty="0">
                <a:latin typeface="ChildsWish Medium" panose="02000603000000000000" pitchFamily="2" charset="0"/>
                <a:ea typeface="ChildsWish Medium" panose="02000603000000000000" pitchFamily="2" charset="0"/>
                <a:cs typeface="Segoe UI" panose="020B0502040204020203" pitchFamily="34" charset="0"/>
              </a:rPr>
              <a:t>for the noob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E174BEF-1EB4-604F-9628-F6D51960F2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8024" y="5579391"/>
            <a:ext cx="2686054" cy="120390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35612BF-34C1-CA47-9EF1-22A6B6F7C8C0}"/>
              </a:ext>
            </a:extLst>
          </p:cNvPr>
          <p:cNvSpPr txBox="1"/>
          <p:nvPr/>
        </p:nvSpPr>
        <p:spPr>
          <a:xfrm>
            <a:off x="6934854" y="5829658"/>
            <a:ext cx="1636987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dirty="0">
                <a:solidFill>
                  <a:schemeClr val="tx1">
                    <a:lumMod val="65000"/>
                  </a:schemeClr>
                </a:solidFill>
                <a:latin typeface="Segoe UI Light" charset="0"/>
                <a:ea typeface="Segoe UI Light" charset="0"/>
                <a:cs typeface="Segoe UI Light" charset="0"/>
              </a:rPr>
              <a:t>Manu Rink</a:t>
            </a:r>
          </a:p>
          <a:p>
            <a:pPr algn="r"/>
            <a:r>
              <a:rPr lang="en-US" sz="1400" dirty="0">
                <a:solidFill>
                  <a:schemeClr val="tx1">
                    <a:lumMod val="65000"/>
                  </a:schemeClr>
                </a:solidFill>
                <a:latin typeface="Segoe UI Light" charset="0"/>
                <a:ea typeface="Segoe UI Light" charset="0"/>
                <a:cs typeface="Segoe UI Light" charset="0"/>
              </a:rPr>
              <a:t>Software Engineer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0A95BE5-E00E-F24B-ACCA-C7A211C4995D}"/>
              </a:ext>
            </a:extLst>
          </p:cNvPr>
          <p:cNvSpPr txBox="1"/>
          <p:nvPr/>
        </p:nvSpPr>
        <p:spPr>
          <a:xfrm>
            <a:off x="8560690" y="5712276"/>
            <a:ext cx="6415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chemeClr val="tx1">
                    <a:lumMod val="65000"/>
                  </a:schemeClr>
                </a:solidFill>
                <a:latin typeface="ChildsWish Medium" charset="0"/>
                <a:ea typeface="ChildsWish Medium" charset="0"/>
                <a:cs typeface="ChildsWish Medium" charset="0"/>
              </a:rPr>
              <a:t>@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D6BFE44-84D3-D744-A5A3-1703180F0BAF}"/>
              </a:ext>
            </a:extLst>
          </p:cNvPr>
          <p:cNvSpPr txBox="1"/>
          <p:nvPr/>
        </p:nvSpPr>
        <p:spPr>
          <a:xfrm>
            <a:off x="6444051" y="3572099"/>
            <a:ext cx="543763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>
                <a:latin typeface="Segoe UI Light" charset="0"/>
                <a:ea typeface="Segoe UI Light" charset="0"/>
                <a:cs typeface="Segoe UI Light" charset="0"/>
              </a:rPr>
              <a:t>a Microsoft services overview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1B171F38-6FFE-EB43-8128-60137C89441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447" t="23283" r="8025" b="5209"/>
          <a:stretch/>
        </p:blipFill>
        <p:spPr>
          <a:xfrm>
            <a:off x="62139" y="23442"/>
            <a:ext cx="6068721" cy="6834558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1D6AA792-DAD0-F44C-889C-0D8EDD01E5D4}"/>
              </a:ext>
            </a:extLst>
          </p:cNvPr>
          <p:cNvSpPr/>
          <p:nvPr/>
        </p:nvSpPr>
        <p:spPr>
          <a:xfrm>
            <a:off x="2059772" y="23442"/>
            <a:ext cx="423080" cy="5564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44686058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189012" y="2968393"/>
            <a:ext cx="51796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DE" sz="4000" dirty="0">
                <a:latin typeface="ChildsWish Medium" charset="0"/>
                <a:ea typeface="ChildsWish Medium" charset="0"/>
                <a:cs typeface="ChildsWish Medium" charset="0"/>
              </a:rPr>
              <a:t>Computer Vision </a:t>
            </a:r>
            <a:r>
              <a:rPr lang="de-DE" sz="4000" dirty="0">
                <a:latin typeface="Segoe UI Light" charset="0"/>
                <a:ea typeface="Segoe UI Light" charset="0"/>
                <a:cs typeface="Segoe UI Light" charset="0"/>
              </a:rPr>
              <a:t>API</a:t>
            </a:r>
            <a:endParaRPr lang="en-US" sz="4000" dirty="0">
              <a:latin typeface="Segoe UI Light" charset="0"/>
              <a:ea typeface="Segoe UI Light" charset="0"/>
              <a:cs typeface="Segoe UI Light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421962" y="2393740"/>
            <a:ext cx="1859805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Segoe UI Light" charset="0"/>
                <a:ea typeface="Segoe UI Light" charset="0"/>
                <a:cs typeface="Segoe UI Light" charset="0"/>
              </a:rPr>
              <a:t>Analyze</a:t>
            </a:r>
          </a:p>
          <a:p>
            <a:r>
              <a:rPr lang="en-US" sz="2800" dirty="0">
                <a:latin typeface="Segoe UI Light" charset="0"/>
                <a:ea typeface="Segoe UI Light" charset="0"/>
                <a:cs typeface="Segoe UI Light" charset="0"/>
              </a:rPr>
              <a:t>Describe</a:t>
            </a:r>
          </a:p>
          <a:p>
            <a:r>
              <a:rPr lang="en-US" sz="2800" dirty="0">
                <a:latin typeface="Segoe UI Light" charset="0"/>
                <a:ea typeface="Segoe UI Light" charset="0"/>
                <a:cs typeface="Segoe UI Light" charset="0"/>
              </a:rPr>
              <a:t>Thumbnail</a:t>
            </a:r>
          </a:p>
          <a:p>
            <a:r>
              <a:rPr lang="en-US" sz="2800" dirty="0">
                <a:latin typeface="Segoe UI Light" charset="0"/>
                <a:ea typeface="Segoe UI Light" charset="0"/>
                <a:cs typeface="Segoe UI Light" charset="0"/>
              </a:rPr>
              <a:t>OCR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989040" y="2420252"/>
            <a:ext cx="53251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>
                <a:solidFill>
                  <a:srgbClr val="78D5CE"/>
                </a:solidFill>
                <a:latin typeface="Segoe UI Light" charset="0"/>
                <a:ea typeface="Segoe UI Light" charset="0"/>
                <a:cs typeface="Segoe UI Light" charset="0"/>
              </a:rPr>
              <a:t>[</a:t>
            </a:r>
            <a:endParaRPr lang="en-US" sz="9600" dirty="0">
              <a:solidFill>
                <a:srgbClr val="78D5CE"/>
              </a:solidFill>
              <a:latin typeface="Segoe UI Light" charset="0"/>
              <a:ea typeface="Segoe UI Light" charset="0"/>
              <a:cs typeface="Segoe U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346350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1883392"/>
            <a:ext cx="12192000" cy="493595"/>
          </a:xfrm>
          <a:prstGeom prst="rect">
            <a:avLst/>
          </a:prstGeom>
          <a:solidFill>
            <a:srgbClr val="78D5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/>
          </a:p>
        </p:txBody>
      </p:sp>
      <p:sp>
        <p:nvSpPr>
          <p:cNvPr id="11" name="Rectangle 10"/>
          <p:cNvSpPr/>
          <p:nvPr/>
        </p:nvSpPr>
        <p:spPr>
          <a:xfrm>
            <a:off x="0" y="2361063"/>
            <a:ext cx="12192000" cy="464024"/>
          </a:xfrm>
          <a:prstGeom prst="rect">
            <a:avLst/>
          </a:prstGeom>
          <a:solidFill>
            <a:srgbClr val="78D5CE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/>
          </a:p>
        </p:txBody>
      </p:sp>
      <p:sp>
        <p:nvSpPr>
          <p:cNvPr id="4" name="TextBox 3"/>
          <p:cNvSpPr txBox="1"/>
          <p:nvPr/>
        </p:nvSpPr>
        <p:spPr>
          <a:xfrm>
            <a:off x="777923" y="873459"/>
            <a:ext cx="46794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600" dirty="0">
                <a:latin typeface="ChildsWish Medium" charset="0"/>
                <a:ea typeface="ChildsWish Medium" charset="0"/>
                <a:cs typeface="ChildsWish Medium" charset="0"/>
              </a:rPr>
              <a:t>Computer Vision </a:t>
            </a:r>
            <a:r>
              <a:rPr lang="de-DE" sz="3600" dirty="0">
                <a:latin typeface="Segoe UI Light" charset="0"/>
                <a:ea typeface="Segoe UI Light" charset="0"/>
                <a:cs typeface="Segoe UI Light" charset="0"/>
              </a:rPr>
              <a:t>API</a:t>
            </a:r>
            <a:endParaRPr lang="en-US" sz="3600" dirty="0">
              <a:latin typeface="Segoe UI Light" charset="0"/>
              <a:ea typeface="Segoe UI Light" charset="0"/>
              <a:cs typeface="Segoe UI Light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50630" y="5950426"/>
            <a:ext cx="64325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Segoe UI Light" charset="0"/>
                <a:ea typeface="Segoe UI Light" charset="0"/>
                <a:cs typeface="Segoe UI Light" charset="0"/>
              </a:rPr>
              <a:t>Documentation:  </a:t>
            </a:r>
            <a:r>
              <a:rPr lang="en-US" sz="1200" dirty="0">
                <a:latin typeface="Segoe UI Light" charset="0"/>
                <a:ea typeface="Segoe UI Light" charset="0"/>
                <a:cs typeface="Segoe UI Light" charset="0"/>
                <a:hlinkClick r:id="rId3"/>
              </a:rPr>
              <a:t>https://azure.microsoft.com/en-us/services/cognitive-services/computer-vision/</a:t>
            </a:r>
            <a:r>
              <a:rPr lang="en-US" sz="1200" dirty="0">
                <a:latin typeface="Segoe UI Light" charset="0"/>
                <a:ea typeface="Segoe UI Light" charset="0"/>
                <a:cs typeface="Segoe UI Light" charset="0"/>
              </a:rPr>
              <a:t>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50629" y="6196086"/>
            <a:ext cx="92140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Segoe UI Light" charset="0"/>
                <a:ea typeface="Segoe UI Light" charset="0"/>
                <a:cs typeface="Segoe UI Light" charset="0"/>
              </a:rPr>
              <a:t>API Reference:    </a:t>
            </a:r>
            <a:r>
              <a:rPr lang="en-US" sz="1200" dirty="0">
                <a:latin typeface="Segoe UI Light" charset="0"/>
                <a:ea typeface="Segoe UI Light" charset="0"/>
                <a:cs typeface="Segoe UI Light" charset="0"/>
                <a:hlinkClick r:id="rId4"/>
              </a:rPr>
              <a:t>https://westus.dev.cognitive.microsoft.com/docs/services/56f91f2d778daf23d8ec6739/operations/56f91f2e778daf14a499e1fa</a:t>
            </a:r>
            <a:r>
              <a:rPr lang="en-US" sz="1200" dirty="0">
                <a:latin typeface="Segoe UI Light" charset="0"/>
                <a:ea typeface="Segoe UI Light" charset="0"/>
                <a:cs typeface="Segoe UI Light" charset="0"/>
              </a:rPr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91569" y="1869746"/>
            <a:ext cx="9313768" cy="39549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Segoe UI" charset="0"/>
                <a:ea typeface="Segoe UI" charset="0"/>
                <a:cs typeface="Segoe UI" charset="0"/>
              </a:rPr>
              <a:t>Analyze</a:t>
            </a:r>
            <a:r>
              <a:rPr lang="en-US" sz="2400" dirty="0">
                <a:latin typeface="Segoe UI Light" charset="0"/>
                <a:ea typeface="Segoe UI Light" charset="0"/>
                <a:cs typeface="Segoe UI Light" charset="0"/>
              </a:rPr>
              <a:t> an image</a:t>
            </a:r>
          </a:p>
          <a:p>
            <a:pPr>
              <a:spcBef>
                <a:spcPts val="1200"/>
              </a:spcBef>
            </a:pPr>
            <a:r>
              <a:rPr lang="en-US" sz="2000" dirty="0">
                <a:latin typeface="Segoe UI Light" charset="0"/>
                <a:ea typeface="Segoe UI Light" charset="0"/>
                <a:cs typeface="Segoe UI Light" charset="0"/>
              </a:rPr>
              <a:t>https://$</a:t>
            </a:r>
            <a:r>
              <a:rPr lang="en-US" sz="2000" dirty="0" err="1">
                <a:latin typeface="Segoe UI Light" charset="0"/>
                <a:ea typeface="Segoe UI Light" charset="0"/>
                <a:cs typeface="Segoe UI Light" charset="0"/>
              </a:rPr>
              <a:t>region.api.cognitive.microsoft.com</a:t>
            </a:r>
            <a:r>
              <a:rPr lang="en-US" sz="2000" dirty="0">
                <a:latin typeface="Segoe UI Light" charset="0"/>
                <a:ea typeface="Segoe UI Light" charset="0"/>
                <a:cs typeface="Segoe UI Light" charset="0"/>
              </a:rPr>
              <a:t>/vision/v1.0[?</a:t>
            </a:r>
            <a:r>
              <a:rPr lang="en-US" sz="2000" dirty="0" err="1">
                <a:latin typeface="Segoe UI Light" charset="0"/>
                <a:ea typeface="Segoe UI Light" charset="0"/>
                <a:cs typeface="Segoe UI Light" charset="0"/>
              </a:rPr>
              <a:t>visualFeatures</a:t>
            </a:r>
            <a:r>
              <a:rPr lang="en-US" sz="2000" dirty="0">
                <a:latin typeface="Segoe UI Light" charset="0"/>
                <a:ea typeface="Segoe UI Light" charset="0"/>
                <a:cs typeface="Segoe UI Light" charset="0"/>
              </a:rPr>
              <a:t>][&amp;details]</a:t>
            </a:r>
          </a:p>
          <a:p>
            <a:pPr>
              <a:spcBef>
                <a:spcPts val="1800"/>
              </a:spcBef>
            </a:pPr>
            <a:r>
              <a:rPr lang="en-US" sz="1600" dirty="0">
                <a:latin typeface="Segoe UI" charset="0"/>
                <a:ea typeface="Segoe UI" charset="0"/>
                <a:cs typeface="Segoe UI" charset="0"/>
              </a:rPr>
              <a:t>URL parameters</a:t>
            </a:r>
          </a:p>
          <a:p>
            <a:pPr>
              <a:spcBef>
                <a:spcPts val="600"/>
              </a:spcBef>
            </a:pPr>
            <a:r>
              <a:rPr lang="en-US" sz="1400" dirty="0">
                <a:latin typeface="Segoe UI" charset="0"/>
                <a:ea typeface="Segoe UI" charset="0"/>
                <a:cs typeface="Segoe UI" charset="0"/>
              </a:rPr>
              <a:t>Visual features</a:t>
            </a:r>
          </a:p>
          <a:p>
            <a:r>
              <a:rPr lang="en-US" sz="1400" dirty="0">
                <a:latin typeface="Segoe UI Light" charset="0"/>
                <a:ea typeface="Segoe UI Light" charset="0"/>
                <a:cs typeface="Segoe UI Light" charset="0"/>
              </a:rPr>
              <a:t>Categories, Tags, Description, Faces, </a:t>
            </a:r>
            <a:r>
              <a:rPr lang="en-US" sz="1400" dirty="0" err="1">
                <a:latin typeface="Segoe UI Light" charset="0"/>
                <a:ea typeface="Segoe UI Light" charset="0"/>
                <a:cs typeface="Segoe UI Light" charset="0"/>
              </a:rPr>
              <a:t>ImageType</a:t>
            </a:r>
            <a:r>
              <a:rPr lang="en-US" sz="1400" dirty="0">
                <a:latin typeface="Segoe UI Light" charset="0"/>
                <a:ea typeface="Segoe UI Light" charset="0"/>
                <a:cs typeface="Segoe UI Light" charset="0"/>
              </a:rPr>
              <a:t>, Color, Adult</a:t>
            </a:r>
          </a:p>
          <a:p>
            <a:r>
              <a:rPr lang="en-US" sz="1400" dirty="0">
                <a:latin typeface="Segoe UI" charset="0"/>
                <a:ea typeface="Segoe UI" charset="0"/>
                <a:cs typeface="Segoe UI" charset="0"/>
              </a:rPr>
              <a:t>Details</a:t>
            </a:r>
          </a:p>
          <a:p>
            <a:r>
              <a:rPr lang="en-US" sz="1400" dirty="0">
                <a:latin typeface="Segoe UI Light" charset="0"/>
                <a:ea typeface="Segoe UI Light" charset="0"/>
                <a:cs typeface="Segoe UI Light" charset="0"/>
              </a:rPr>
              <a:t>Currently just “Celebrities” is supported</a:t>
            </a:r>
          </a:p>
          <a:p>
            <a:endParaRPr lang="en-US" sz="1400" dirty="0">
              <a:latin typeface="Segoe UI Light" charset="0"/>
              <a:ea typeface="Segoe UI Light" charset="0"/>
              <a:cs typeface="Segoe UI Light" charset="0"/>
            </a:endParaRPr>
          </a:p>
          <a:p>
            <a:r>
              <a:rPr lang="en-US" sz="1600" dirty="0">
                <a:latin typeface="Segoe UI" charset="0"/>
                <a:ea typeface="Segoe UI" charset="0"/>
                <a:cs typeface="Segoe UI" charset="0"/>
              </a:rPr>
              <a:t>Header</a:t>
            </a:r>
            <a:endParaRPr lang="en-US" sz="1400" dirty="0">
              <a:latin typeface="Segoe UI" charset="0"/>
              <a:ea typeface="Segoe UI" charset="0"/>
              <a:cs typeface="Segoe UI" charset="0"/>
            </a:endParaRPr>
          </a:p>
          <a:p>
            <a:pPr>
              <a:spcBef>
                <a:spcPts val="600"/>
              </a:spcBef>
            </a:pPr>
            <a:r>
              <a:rPr lang="en-US" sz="1400" dirty="0">
                <a:latin typeface="Segoe UI" charset="0"/>
                <a:ea typeface="Segoe UI" charset="0"/>
                <a:cs typeface="Segoe UI" charset="0"/>
              </a:rPr>
              <a:t>Content-Type</a:t>
            </a:r>
            <a:br>
              <a:rPr lang="en-US" sz="1400" dirty="0">
                <a:latin typeface="Segoe UI Light" charset="0"/>
                <a:ea typeface="Segoe UI Light" charset="0"/>
                <a:cs typeface="Segoe UI Light" charset="0"/>
              </a:rPr>
            </a:br>
            <a:r>
              <a:rPr lang="en-US" sz="1400" dirty="0">
                <a:latin typeface="Segoe UI Light" charset="0"/>
                <a:ea typeface="Segoe UI Light" charset="0"/>
                <a:cs typeface="Segoe UI Light" charset="0"/>
              </a:rPr>
              <a:t>application/</a:t>
            </a:r>
            <a:r>
              <a:rPr lang="en-US" sz="1400" dirty="0" err="1">
                <a:latin typeface="Segoe UI Light" charset="0"/>
                <a:ea typeface="Segoe UI Light" charset="0"/>
                <a:cs typeface="Segoe UI Light" charset="0"/>
              </a:rPr>
              <a:t>json</a:t>
            </a:r>
            <a:r>
              <a:rPr lang="en-US" sz="1400" dirty="0">
                <a:latin typeface="Segoe UI Light" charset="0"/>
                <a:ea typeface="Segoe UI Light" charset="0"/>
                <a:cs typeface="Segoe UI Light" charset="0"/>
              </a:rPr>
              <a:t>, application/octet-stream, multipart/form-data</a:t>
            </a:r>
          </a:p>
          <a:p>
            <a:r>
              <a:rPr lang="en-US" sz="1400" dirty="0" err="1">
                <a:latin typeface="Segoe UI" charset="0"/>
                <a:ea typeface="Segoe UI" charset="0"/>
                <a:cs typeface="Segoe UI" charset="0"/>
              </a:rPr>
              <a:t>Ocp</a:t>
            </a:r>
            <a:r>
              <a:rPr lang="en-US" sz="1400" dirty="0">
                <a:latin typeface="Segoe UI" charset="0"/>
                <a:ea typeface="Segoe UI" charset="0"/>
                <a:cs typeface="Segoe UI" charset="0"/>
              </a:rPr>
              <a:t>-</a:t>
            </a:r>
            <a:r>
              <a:rPr lang="en-US" sz="1400" dirty="0" err="1">
                <a:latin typeface="Segoe UI" charset="0"/>
                <a:ea typeface="Segoe UI" charset="0"/>
                <a:cs typeface="Segoe UI" charset="0"/>
              </a:rPr>
              <a:t>Apim</a:t>
            </a:r>
            <a:r>
              <a:rPr lang="en-US" sz="1400" dirty="0">
                <a:latin typeface="Segoe UI" charset="0"/>
                <a:ea typeface="Segoe UI" charset="0"/>
                <a:cs typeface="Segoe UI" charset="0"/>
              </a:rPr>
              <a:t>-Subscription-Key</a:t>
            </a:r>
          </a:p>
          <a:p>
            <a:r>
              <a:rPr lang="en-US" sz="1400" dirty="0">
                <a:latin typeface="Segoe UI Light" charset="0"/>
                <a:ea typeface="Segoe UI Light" charset="0"/>
                <a:cs typeface="Segoe UI Light" charset="0"/>
              </a:rPr>
              <a:t>Get your key from “My account” at </a:t>
            </a:r>
            <a:r>
              <a:rPr lang="en-US" sz="1400" dirty="0">
                <a:latin typeface="Segoe UI Light" charset="0"/>
                <a:ea typeface="Segoe UI Light" charset="0"/>
                <a:cs typeface="Segoe UI Light" charset="0"/>
                <a:hlinkClick r:id="rId5"/>
              </a:rPr>
              <a:t>https://www.microsoft.com/cognitive-services/</a:t>
            </a:r>
            <a:r>
              <a:rPr lang="en-US" sz="1400" dirty="0">
                <a:latin typeface="Segoe UI Light" charset="0"/>
                <a:ea typeface="Segoe UI Light" charset="0"/>
                <a:cs typeface="Segoe UI Light" charset="0"/>
              </a:rPr>
              <a:t>. </a:t>
            </a:r>
          </a:p>
          <a:p>
            <a:r>
              <a:rPr lang="en-US" sz="1400" dirty="0">
                <a:latin typeface="Segoe UI Light" charset="0"/>
                <a:ea typeface="Segoe UI Light" charset="0"/>
                <a:cs typeface="Segoe UI Light" charset="0"/>
              </a:rPr>
              <a:t>You might have to create an account first.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184946" y="3603009"/>
            <a:ext cx="184731" cy="3002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351" dirty="0"/>
          </a:p>
        </p:txBody>
      </p:sp>
    </p:spTree>
    <p:extLst>
      <p:ext uri="{BB962C8B-B14F-4D97-AF65-F5344CB8AC3E}">
        <p14:creationId xmlns:p14="http://schemas.microsoft.com/office/powerpoint/2010/main" val="2838833168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603011" y="0"/>
            <a:ext cx="8588991" cy="6858000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/>
          </a:p>
        </p:txBody>
      </p:sp>
      <p:sp>
        <p:nvSpPr>
          <p:cNvPr id="4" name="TextBox 3"/>
          <p:cNvSpPr txBox="1"/>
          <p:nvPr/>
        </p:nvSpPr>
        <p:spPr>
          <a:xfrm>
            <a:off x="573208" y="614150"/>
            <a:ext cx="245291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600" dirty="0">
                <a:latin typeface="ChildsWish Medium" charset="0"/>
                <a:ea typeface="ChildsWish Medium" charset="0"/>
                <a:cs typeface="ChildsWish Medium" charset="0"/>
              </a:rPr>
              <a:t>Computer </a:t>
            </a:r>
          </a:p>
          <a:p>
            <a:r>
              <a:rPr lang="de-DE" sz="3600" dirty="0">
                <a:latin typeface="ChildsWish Medium" charset="0"/>
                <a:ea typeface="ChildsWish Medium" charset="0"/>
                <a:cs typeface="ChildsWish Medium" charset="0"/>
              </a:rPr>
              <a:t>Vision </a:t>
            </a:r>
            <a:r>
              <a:rPr lang="de-DE" sz="3600" dirty="0">
                <a:latin typeface="Segoe UI Light" charset="0"/>
                <a:ea typeface="Segoe UI Light" charset="0"/>
                <a:cs typeface="Segoe UI Light" charset="0"/>
              </a:rPr>
              <a:t>API</a:t>
            </a:r>
            <a:endParaRPr lang="en-US" sz="3600" dirty="0">
              <a:latin typeface="Segoe UI Light" charset="0"/>
              <a:ea typeface="Segoe UI Light" charset="0"/>
              <a:cs typeface="Segoe UI Light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3877" y="527769"/>
            <a:ext cx="4082811" cy="602315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7226" y="552444"/>
            <a:ext cx="3901057" cy="601877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27550" y="2828836"/>
            <a:ext cx="287200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Segoe UI Light" charset="0"/>
                <a:ea typeface="Segoe UI Light" charset="0"/>
                <a:cs typeface="Segoe UI Light" charset="0"/>
              </a:rPr>
              <a:t>JSON result for analyzed image</a:t>
            </a:r>
          </a:p>
          <a:p>
            <a:pPr marL="285737" indent="-285737">
              <a:lnSpc>
                <a:spcPct val="200000"/>
              </a:lnSpc>
              <a:buFont typeface="Arial" charset="0"/>
              <a:buChar char="•"/>
            </a:pPr>
            <a:r>
              <a:rPr lang="en-US" sz="1600" dirty="0">
                <a:latin typeface="Segoe UI Light" charset="0"/>
                <a:ea typeface="Segoe UI Light" charset="0"/>
                <a:cs typeface="Segoe UI Light" charset="0"/>
              </a:rPr>
              <a:t>Details “Celebrities”</a:t>
            </a:r>
          </a:p>
          <a:p>
            <a:pPr marL="285737" indent="-285737">
              <a:buFont typeface="Arial" charset="0"/>
              <a:buChar char="•"/>
            </a:pPr>
            <a:r>
              <a:rPr lang="en-US" sz="1600" dirty="0">
                <a:latin typeface="Segoe UI Light" charset="0"/>
                <a:ea typeface="Segoe UI Light" charset="0"/>
                <a:cs typeface="Segoe UI Light" charset="0"/>
              </a:rPr>
              <a:t>Visual features “Categories, </a:t>
            </a:r>
            <a:br>
              <a:rPr lang="en-US" sz="1600" dirty="0">
                <a:latin typeface="Segoe UI Light" charset="0"/>
                <a:ea typeface="Segoe UI Light" charset="0"/>
                <a:cs typeface="Segoe UI Light" charset="0"/>
              </a:rPr>
            </a:br>
            <a:r>
              <a:rPr lang="en-US" sz="1600" dirty="0">
                <a:latin typeface="Segoe UI Light" charset="0"/>
                <a:ea typeface="Segoe UI Light" charset="0"/>
                <a:cs typeface="Segoe UI Light" charset="0"/>
              </a:rPr>
              <a:t>Tags, Description, Adult”</a:t>
            </a:r>
          </a:p>
          <a:p>
            <a:endParaRPr lang="en-US" sz="1600" dirty="0">
              <a:latin typeface="Segoe UI Light" charset="0"/>
              <a:ea typeface="Segoe UI Light" charset="0"/>
              <a:cs typeface="Segoe U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159309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0" y="5038300"/>
            <a:ext cx="12192000" cy="423081"/>
          </a:xfrm>
          <a:prstGeom prst="rect">
            <a:avLst/>
          </a:prstGeom>
          <a:solidFill>
            <a:srgbClr val="78D5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1" name="Rectangle 20"/>
          <p:cNvSpPr/>
          <p:nvPr/>
        </p:nvSpPr>
        <p:spPr>
          <a:xfrm>
            <a:off x="0" y="5461383"/>
            <a:ext cx="12192000" cy="409431"/>
          </a:xfrm>
          <a:prstGeom prst="rect">
            <a:avLst/>
          </a:prstGeom>
          <a:solidFill>
            <a:srgbClr val="78D5CE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8" name="Rectangle 17"/>
          <p:cNvSpPr/>
          <p:nvPr/>
        </p:nvSpPr>
        <p:spPr>
          <a:xfrm>
            <a:off x="0" y="3415354"/>
            <a:ext cx="12192000" cy="423081"/>
          </a:xfrm>
          <a:prstGeom prst="rect">
            <a:avLst/>
          </a:prstGeom>
          <a:solidFill>
            <a:srgbClr val="78D5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9" name="Rectangle 18"/>
          <p:cNvSpPr/>
          <p:nvPr/>
        </p:nvSpPr>
        <p:spPr>
          <a:xfrm>
            <a:off x="0" y="3838439"/>
            <a:ext cx="12192000" cy="409431"/>
          </a:xfrm>
          <a:prstGeom prst="rect">
            <a:avLst/>
          </a:prstGeom>
          <a:solidFill>
            <a:srgbClr val="78D5CE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" name="Rectangle 3"/>
          <p:cNvSpPr/>
          <p:nvPr/>
        </p:nvSpPr>
        <p:spPr>
          <a:xfrm>
            <a:off x="0" y="1856097"/>
            <a:ext cx="12192000" cy="423081"/>
          </a:xfrm>
          <a:prstGeom prst="rect">
            <a:avLst/>
          </a:prstGeom>
          <a:solidFill>
            <a:srgbClr val="78D5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" name="Rectangle 4"/>
          <p:cNvSpPr/>
          <p:nvPr/>
        </p:nvSpPr>
        <p:spPr>
          <a:xfrm>
            <a:off x="0" y="2279181"/>
            <a:ext cx="12192000" cy="409431"/>
          </a:xfrm>
          <a:prstGeom prst="rect">
            <a:avLst/>
          </a:prstGeom>
          <a:solidFill>
            <a:srgbClr val="78D5CE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6" name="TextBox 5"/>
          <p:cNvSpPr txBox="1"/>
          <p:nvPr/>
        </p:nvSpPr>
        <p:spPr>
          <a:xfrm>
            <a:off x="777925" y="873459"/>
            <a:ext cx="47115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600" dirty="0">
                <a:latin typeface="ChildsWish Medium" charset="0"/>
                <a:ea typeface="ChildsWish Medium" charset="0"/>
                <a:cs typeface="ChildsWish Medium" charset="0"/>
              </a:rPr>
              <a:t>Computer Vision </a:t>
            </a:r>
            <a:r>
              <a:rPr lang="de-DE" sz="3600" dirty="0">
                <a:latin typeface="Segoe UI Light" charset="0"/>
                <a:ea typeface="Segoe UI Light" charset="0"/>
                <a:cs typeface="Segoe UI Light" charset="0"/>
              </a:rPr>
              <a:t>API</a:t>
            </a:r>
            <a:endParaRPr lang="en-US" sz="3600" dirty="0">
              <a:latin typeface="Segoe UI Light" charset="0"/>
              <a:ea typeface="Segoe UI Light" charset="0"/>
              <a:cs typeface="Segoe UI Light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91570" y="1833887"/>
            <a:ext cx="7592335" cy="14311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latin typeface="Segoe UI" charset="0"/>
                <a:ea typeface="Segoe UI" charset="0"/>
                <a:cs typeface="Segoe UI" charset="0"/>
              </a:rPr>
              <a:t>Describe</a:t>
            </a:r>
            <a:r>
              <a:rPr lang="en-US" sz="2200" dirty="0">
                <a:latin typeface="Segoe UI Light" charset="0"/>
                <a:ea typeface="Segoe UI Light" charset="0"/>
                <a:cs typeface="Segoe UI Light" charset="0"/>
              </a:rPr>
              <a:t> an image</a:t>
            </a:r>
          </a:p>
          <a:p>
            <a:pPr>
              <a:spcBef>
                <a:spcPts val="1200"/>
              </a:spcBef>
            </a:pPr>
            <a:r>
              <a:rPr lang="en-US" sz="1600" dirty="0">
                <a:latin typeface="Segoe UI" charset="0"/>
                <a:ea typeface="Segoe UI" charset="0"/>
                <a:cs typeface="Segoe UI" charset="0"/>
              </a:rPr>
              <a:t>https://$</a:t>
            </a:r>
            <a:r>
              <a:rPr lang="en-US" sz="1600" dirty="0" err="1">
                <a:latin typeface="Segoe UI" charset="0"/>
                <a:ea typeface="Segoe UI" charset="0"/>
                <a:cs typeface="Segoe UI" charset="0"/>
              </a:rPr>
              <a:t>region.api.cognitive.microsoft.com</a:t>
            </a:r>
            <a:r>
              <a:rPr lang="en-US" sz="1600" dirty="0">
                <a:latin typeface="Segoe UI" charset="0"/>
                <a:ea typeface="Segoe UI" charset="0"/>
                <a:cs typeface="Segoe UI" charset="0"/>
              </a:rPr>
              <a:t>/vision/v1.0/describe[?</a:t>
            </a:r>
            <a:r>
              <a:rPr lang="en-US" sz="1600" dirty="0" err="1">
                <a:latin typeface="Segoe UI" charset="0"/>
                <a:ea typeface="Segoe UI" charset="0"/>
                <a:cs typeface="Segoe UI" charset="0"/>
              </a:rPr>
              <a:t>maxCandidates</a:t>
            </a:r>
            <a:r>
              <a:rPr lang="en-US" sz="1600" dirty="0">
                <a:latin typeface="Segoe UI" charset="0"/>
                <a:ea typeface="Segoe UI" charset="0"/>
                <a:cs typeface="Segoe UI" charset="0"/>
              </a:rPr>
              <a:t>] </a:t>
            </a:r>
          </a:p>
          <a:p>
            <a:pPr>
              <a:spcBef>
                <a:spcPts val="1200"/>
              </a:spcBef>
            </a:pPr>
            <a:r>
              <a:rPr lang="en-US" sz="1200" dirty="0">
                <a:latin typeface="Segoe UI" charset="0"/>
                <a:ea typeface="Segoe UI" charset="0"/>
                <a:cs typeface="Segoe UI" charset="0"/>
              </a:rPr>
              <a:t>URL parameters - </a:t>
            </a:r>
            <a:r>
              <a:rPr lang="en-US" sz="1100" dirty="0" err="1">
                <a:latin typeface="Segoe UI" charset="0"/>
                <a:ea typeface="Segoe UI" charset="0"/>
                <a:cs typeface="Segoe UI" charset="0"/>
              </a:rPr>
              <a:t>maxCandidates</a:t>
            </a:r>
            <a:endParaRPr lang="en-US" sz="1100" dirty="0">
              <a:latin typeface="Segoe UI Light" charset="0"/>
              <a:ea typeface="Segoe UI Light" charset="0"/>
              <a:cs typeface="Segoe UI Light" charset="0"/>
            </a:endParaRPr>
          </a:p>
          <a:p>
            <a:pPr>
              <a:spcBef>
                <a:spcPts val="600"/>
              </a:spcBef>
            </a:pPr>
            <a:r>
              <a:rPr lang="en-US" sz="1200" dirty="0">
                <a:latin typeface="Segoe UI" charset="0"/>
                <a:ea typeface="Segoe UI" charset="0"/>
                <a:cs typeface="Segoe UI" charset="0"/>
              </a:rPr>
              <a:t>Header</a:t>
            </a:r>
            <a:r>
              <a:rPr lang="en-US" sz="1100" dirty="0">
                <a:latin typeface="Segoe UI" charset="0"/>
                <a:ea typeface="Segoe UI" charset="0"/>
                <a:cs typeface="Segoe UI" charset="0"/>
              </a:rPr>
              <a:t> - see “</a:t>
            </a:r>
            <a:r>
              <a:rPr lang="en-US" sz="1100" dirty="0" err="1">
                <a:latin typeface="Segoe UI" charset="0"/>
                <a:ea typeface="Segoe UI" charset="0"/>
                <a:cs typeface="Segoe UI" charset="0"/>
              </a:rPr>
              <a:t>Analyse</a:t>
            </a:r>
            <a:r>
              <a:rPr lang="en-US" sz="1100" dirty="0">
                <a:latin typeface="Segoe UI" charset="0"/>
                <a:ea typeface="Segoe UI" charset="0"/>
                <a:cs typeface="Segoe UI" charset="0"/>
              </a:rPr>
              <a:t>”</a:t>
            </a:r>
            <a:endParaRPr lang="en-US" sz="1100" dirty="0">
              <a:latin typeface="Segoe UI Light" charset="0"/>
              <a:ea typeface="Segoe UI Light" charset="0"/>
              <a:cs typeface="Segoe UI Light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184946" y="3603011"/>
            <a:ext cx="1847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600" dirty="0"/>
          </a:p>
        </p:txBody>
      </p:sp>
      <p:sp>
        <p:nvSpPr>
          <p:cNvPr id="13" name="TextBox 12"/>
          <p:cNvSpPr txBox="1"/>
          <p:nvPr/>
        </p:nvSpPr>
        <p:spPr>
          <a:xfrm>
            <a:off x="764275" y="3393143"/>
            <a:ext cx="10225941" cy="14311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latin typeface="Segoe UI" charset="0"/>
                <a:ea typeface="Segoe UI" charset="0"/>
                <a:cs typeface="Segoe UI" charset="0"/>
              </a:rPr>
              <a:t>Get Thumbnail</a:t>
            </a:r>
            <a:endParaRPr lang="en-US" sz="2200" dirty="0">
              <a:latin typeface="Segoe UI Light" charset="0"/>
              <a:ea typeface="Segoe UI Light" charset="0"/>
              <a:cs typeface="Segoe UI Light" charset="0"/>
            </a:endParaRPr>
          </a:p>
          <a:p>
            <a:pPr>
              <a:spcBef>
                <a:spcPts val="1200"/>
              </a:spcBef>
            </a:pPr>
            <a:r>
              <a:rPr lang="en-US" sz="1600" dirty="0">
                <a:latin typeface="Segoe UI" charset="0"/>
                <a:ea typeface="Segoe UI" charset="0"/>
                <a:cs typeface="Segoe UI" charset="0"/>
              </a:rPr>
              <a:t>https://$</a:t>
            </a:r>
            <a:r>
              <a:rPr lang="en-US" sz="1600" dirty="0" err="1">
                <a:latin typeface="Segoe UI" charset="0"/>
                <a:ea typeface="Segoe UI" charset="0"/>
                <a:cs typeface="Segoe UI" charset="0"/>
              </a:rPr>
              <a:t>region.api.cognitive.microsoft.com</a:t>
            </a:r>
            <a:r>
              <a:rPr lang="en-US" sz="1600" dirty="0">
                <a:latin typeface="Segoe UI" charset="0"/>
                <a:ea typeface="Segoe UI" charset="0"/>
                <a:cs typeface="Segoe UI" charset="0"/>
              </a:rPr>
              <a:t>/vision/v1.0/</a:t>
            </a:r>
            <a:r>
              <a:rPr lang="en-US" sz="1600" dirty="0" err="1">
                <a:latin typeface="Segoe UI" charset="0"/>
                <a:ea typeface="Segoe UI" charset="0"/>
                <a:cs typeface="Segoe UI" charset="0"/>
              </a:rPr>
              <a:t>generateThumbnail</a:t>
            </a:r>
            <a:r>
              <a:rPr lang="en-US" sz="1600" dirty="0">
                <a:latin typeface="Segoe UI" charset="0"/>
                <a:ea typeface="Segoe UI" charset="0"/>
                <a:cs typeface="Segoe UI" charset="0"/>
              </a:rPr>
              <a:t>[?width][&amp;height][&amp;</a:t>
            </a:r>
            <a:r>
              <a:rPr lang="en-US" sz="1600" dirty="0" err="1">
                <a:latin typeface="Segoe UI" charset="0"/>
                <a:ea typeface="Segoe UI" charset="0"/>
                <a:cs typeface="Segoe UI" charset="0"/>
              </a:rPr>
              <a:t>smartCropping</a:t>
            </a:r>
            <a:r>
              <a:rPr lang="en-US" sz="1600" dirty="0">
                <a:latin typeface="Segoe UI" charset="0"/>
                <a:ea typeface="Segoe UI" charset="0"/>
                <a:cs typeface="Segoe UI" charset="0"/>
              </a:rPr>
              <a:t>] </a:t>
            </a:r>
          </a:p>
          <a:p>
            <a:pPr>
              <a:spcBef>
                <a:spcPts val="1200"/>
              </a:spcBef>
            </a:pPr>
            <a:r>
              <a:rPr lang="en-US" sz="1200" dirty="0">
                <a:latin typeface="Segoe UI" charset="0"/>
                <a:ea typeface="Segoe UI" charset="0"/>
                <a:cs typeface="Segoe UI" charset="0"/>
              </a:rPr>
              <a:t>URL parameters – </a:t>
            </a:r>
            <a:r>
              <a:rPr lang="en-US" sz="1100" dirty="0">
                <a:latin typeface="Segoe UI" charset="0"/>
                <a:ea typeface="Segoe UI" charset="0"/>
                <a:cs typeface="Segoe UI" charset="0"/>
              </a:rPr>
              <a:t>width, height, </a:t>
            </a:r>
            <a:r>
              <a:rPr lang="en-US" sz="1100" dirty="0" err="1">
                <a:latin typeface="Segoe UI" charset="0"/>
                <a:ea typeface="Segoe UI" charset="0"/>
                <a:cs typeface="Segoe UI" charset="0"/>
              </a:rPr>
              <a:t>smartCropping</a:t>
            </a:r>
            <a:endParaRPr lang="en-US" sz="1100" dirty="0">
              <a:latin typeface="Segoe UI Light" charset="0"/>
              <a:ea typeface="Segoe UI Light" charset="0"/>
              <a:cs typeface="Segoe UI Light" charset="0"/>
            </a:endParaRPr>
          </a:p>
          <a:p>
            <a:pPr>
              <a:spcBef>
                <a:spcPts val="600"/>
              </a:spcBef>
            </a:pPr>
            <a:r>
              <a:rPr lang="en-US" sz="1200" dirty="0">
                <a:latin typeface="Segoe UI" charset="0"/>
                <a:ea typeface="Segoe UI" charset="0"/>
                <a:cs typeface="Segoe UI" charset="0"/>
              </a:rPr>
              <a:t>Header</a:t>
            </a:r>
            <a:r>
              <a:rPr lang="en-US" sz="1100" dirty="0">
                <a:latin typeface="Segoe UI" charset="0"/>
                <a:ea typeface="Segoe UI" charset="0"/>
                <a:cs typeface="Segoe UI" charset="0"/>
              </a:rPr>
              <a:t> - see “</a:t>
            </a:r>
            <a:r>
              <a:rPr lang="en-US" sz="1100" dirty="0" err="1">
                <a:latin typeface="Segoe UI" charset="0"/>
                <a:ea typeface="Segoe UI" charset="0"/>
                <a:cs typeface="Segoe UI" charset="0"/>
              </a:rPr>
              <a:t>Analyse</a:t>
            </a:r>
            <a:r>
              <a:rPr lang="en-US" sz="1100" dirty="0">
                <a:latin typeface="Segoe UI" charset="0"/>
                <a:ea typeface="Segoe UI" charset="0"/>
                <a:cs typeface="Segoe UI" charset="0"/>
              </a:rPr>
              <a:t>”</a:t>
            </a:r>
            <a:endParaRPr lang="en-US" sz="1100" dirty="0">
              <a:latin typeface="Segoe UI Light" charset="0"/>
              <a:ea typeface="Segoe UI Light" charset="0"/>
              <a:cs typeface="Segoe UI Light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184946" y="5393143"/>
            <a:ext cx="1847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600" dirty="0"/>
          </a:p>
        </p:txBody>
      </p:sp>
      <p:sp>
        <p:nvSpPr>
          <p:cNvPr id="17" name="TextBox 16"/>
          <p:cNvSpPr txBox="1"/>
          <p:nvPr/>
        </p:nvSpPr>
        <p:spPr>
          <a:xfrm>
            <a:off x="750629" y="5018366"/>
            <a:ext cx="8518871" cy="14311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latin typeface="Segoe UI" charset="0"/>
                <a:ea typeface="Segoe UI" charset="0"/>
                <a:cs typeface="Segoe UI" charset="0"/>
              </a:rPr>
              <a:t>OCR</a:t>
            </a:r>
            <a:endParaRPr lang="en-US" sz="2200" dirty="0">
              <a:latin typeface="Segoe UI Light" charset="0"/>
              <a:ea typeface="Segoe UI Light" charset="0"/>
              <a:cs typeface="Segoe UI Light" charset="0"/>
            </a:endParaRPr>
          </a:p>
          <a:p>
            <a:pPr>
              <a:spcBef>
                <a:spcPts val="1200"/>
              </a:spcBef>
            </a:pPr>
            <a:r>
              <a:rPr lang="en-US" sz="1600" dirty="0">
                <a:latin typeface="Segoe UI" charset="0"/>
                <a:ea typeface="Segoe UI" charset="0"/>
                <a:cs typeface="Segoe UI" charset="0"/>
              </a:rPr>
              <a:t>https://$</a:t>
            </a:r>
            <a:r>
              <a:rPr lang="en-US" sz="1600" dirty="0" err="1">
                <a:latin typeface="Segoe UI" charset="0"/>
                <a:ea typeface="Segoe UI" charset="0"/>
                <a:cs typeface="Segoe UI" charset="0"/>
              </a:rPr>
              <a:t>region.api.cognitive.microsoft.com</a:t>
            </a:r>
            <a:r>
              <a:rPr lang="en-US" sz="1600" dirty="0">
                <a:latin typeface="Segoe UI" charset="0"/>
                <a:ea typeface="Segoe UI" charset="0"/>
                <a:cs typeface="Segoe UI" charset="0"/>
              </a:rPr>
              <a:t>/vision/v1.0/</a:t>
            </a:r>
            <a:r>
              <a:rPr lang="en-US" sz="1600" dirty="0" err="1">
                <a:latin typeface="Segoe UI" charset="0"/>
                <a:ea typeface="Segoe UI" charset="0"/>
                <a:cs typeface="Segoe UI" charset="0"/>
              </a:rPr>
              <a:t>ocr</a:t>
            </a:r>
            <a:r>
              <a:rPr lang="en-US" sz="1600" dirty="0">
                <a:latin typeface="Segoe UI" charset="0"/>
                <a:ea typeface="Segoe UI" charset="0"/>
                <a:cs typeface="Segoe UI" charset="0"/>
              </a:rPr>
              <a:t>[?language][&amp;</a:t>
            </a:r>
            <a:r>
              <a:rPr lang="en-US" sz="1600" dirty="0" err="1">
                <a:latin typeface="Segoe UI" charset="0"/>
                <a:ea typeface="Segoe UI" charset="0"/>
                <a:cs typeface="Segoe UI" charset="0"/>
              </a:rPr>
              <a:t>detectOrientation</a:t>
            </a:r>
            <a:r>
              <a:rPr lang="en-US" sz="1600" dirty="0">
                <a:latin typeface="Segoe UI" charset="0"/>
                <a:ea typeface="Segoe UI" charset="0"/>
                <a:cs typeface="Segoe UI" charset="0"/>
              </a:rPr>
              <a:t> ] </a:t>
            </a:r>
          </a:p>
          <a:p>
            <a:pPr>
              <a:spcBef>
                <a:spcPts val="1200"/>
              </a:spcBef>
            </a:pPr>
            <a:r>
              <a:rPr lang="en-US" sz="1200" dirty="0">
                <a:latin typeface="Segoe UI" charset="0"/>
                <a:ea typeface="Segoe UI" charset="0"/>
                <a:cs typeface="Segoe UI" charset="0"/>
              </a:rPr>
              <a:t>URL parameters – </a:t>
            </a:r>
            <a:r>
              <a:rPr lang="en-US" sz="1100" dirty="0">
                <a:latin typeface="Segoe UI" charset="0"/>
                <a:ea typeface="Segoe UI" charset="0"/>
                <a:cs typeface="Segoe UI" charset="0"/>
              </a:rPr>
              <a:t>language, </a:t>
            </a:r>
            <a:r>
              <a:rPr lang="en-US" sz="1100" dirty="0" err="1">
                <a:latin typeface="Segoe UI" charset="0"/>
                <a:ea typeface="Segoe UI" charset="0"/>
                <a:cs typeface="Segoe UI" charset="0"/>
              </a:rPr>
              <a:t>detectOrientation</a:t>
            </a:r>
            <a:endParaRPr lang="en-US" sz="1100" dirty="0">
              <a:latin typeface="Segoe UI Light" charset="0"/>
              <a:ea typeface="Segoe UI Light" charset="0"/>
              <a:cs typeface="Segoe UI Light" charset="0"/>
            </a:endParaRPr>
          </a:p>
          <a:p>
            <a:pPr>
              <a:spcBef>
                <a:spcPts val="600"/>
              </a:spcBef>
            </a:pPr>
            <a:r>
              <a:rPr lang="en-US" sz="1200" dirty="0">
                <a:latin typeface="Segoe UI" charset="0"/>
                <a:ea typeface="Segoe UI" charset="0"/>
                <a:cs typeface="Segoe UI" charset="0"/>
              </a:rPr>
              <a:t>Header</a:t>
            </a:r>
            <a:r>
              <a:rPr lang="en-US" sz="1100" dirty="0">
                <a:latin typeface="Segoe UI" charset="0"/>
                <a:ea typeface="Segoe UI" charset="0"/>
                <a:cs typeface="Segoe UI" charset="0"/>
              </a:rPr>
              <a:t> - see “</a:t>
            </a:r>
            <a:r>
              <a:rPr lang="en-US" sz="1100" dirty="0" err="1">
                <a:latin typeface="Segoe UI" charset="0"/>
                <a:ea typeface="Segoe UI" charset="0"/>
                <a:cs typeface="Segoe UI" charset="0"/>
              </a:rPr>
              <a:t>Analyse</a:t>
            </a:r>
            <a:r>
              <a:rPr lang="en-US" sz="1100" dirty="0">
                <a:latin typeface="Segoe UI" charset="0"/>
                <a:ea typeface="Segoe UI" charset="0"/>
                <a:cs typeface="Segoe UI" charset="0"/>
              </a:rPr>
              <a:t>”</a:t>
            </a:r>
            <a:endParaRPr lang="en-US" sz="1100" dirty="0">
              <a:latin typeface="Segoe UI Light" charset="0"/>
              <a:ea typeface="Segoe UI Light" charset="0"/>
              <a:cs typeface="Segoe U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1739204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729554" y="0"/>
            <a:ext cx="9462449" cy="6858000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/>
          </a:p>
        </p:txBody>
      </p:sp>
      <p:sp>
        <p:nvSpPr>
          <p:cNvPr id="4" name="TextBox 3"/>
          <p:cNvSpPr txBox="1"/>
          <p:nvPr/>
        </p:nvSpPr>
        <p:spPr>
          <a:xfrm>
            <a:off x="491322" y="627799"/>
            <a:ext cx="194796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>
                <a:latin typeface="ChildsWish Medium" charset="0"/>
                <a:ea typeface="ChildsWish Medium" charset="0"/>
                <a:cs typeface="ChildsWish Medium" charset="0"/>
              </a:rPr>
              <a:t>Computer </a:t>
            </a:r>
          </a:p>
          <a:p>
            <a:r>
              <a:rPr lang="de-DE" sz="2800" dirty="0">
                <a:latin typeface="ChildsWish Medium" charset="0"/>
                <a:ea typeface="ChildsWish Medium" charset="0"/>
                <a:cs typeface="ChildsWish Medium" charset="0"/>
              </a:rPr>
              <a:t>Vision </a:t>
            </a:r>
            <a:r>
              <a:rPr lang="de-DE" sz="2800" dirty="0">
                <a:latin typeface="Segoe UI Light" charset="0"/>
                <a:ea typeface="Segoe UI Light" charset="0"/>
                <a:cs typeface="Segoe UI Light" charset="0"/>
              </a:rPr>
              <a:t>API</a:t>
            </a:r>
            <a:endParaRPr lang="en-US" sz="2800" dirty="0">
              <a:latin typeface="Segoe UI Light" charset="0"/>
              <a:ea typeface="Segoe UI Light" charset="0"/>
              <a:cs typeface="Segoe UI Light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6604" y="2767284"/>
            <a:ext cx="226607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Segoe UI Light" charset="0"/>
                <a:ea typeface="Segoe UI Light" charset="0"/>
                <a:cs typeface="Segoe UI Light" charset="0"/>
              </a:rPr>
              <a:t>On the left:</a:t>
            </a:r>
          </a:p>
          <a:p>
            <a:r>
              <a:rPr lang="en-US" sz="1600" dirty="0">
                <a:latin typeface="Segoe UI Light" charset="0"/>
                <a:ea typeface="Segoe UI Light" charset="0"/>
                <a:cs typeface="Segoe UI Light" charset="0"/>
              </a:rPr>
              <a:t>JSON result for OCR</a:t>
            </a:r>
          </a:p>
          <a:p>
            <a:endParaRPr lang="en-US" sz="1600" dirty="0">
              <a:latin typeface="Segoe UI Light" charset="0"/>
              <a:ea typeface="Segoe UI Light" charset="0"/>
              <a:cs typeface="Segoe UI Light" charset="0"/>
            </a:endParaRPr>
          </a:p>
          <a:p>
            <a:r>
              <a:rPr lang="en-US" sz="1600" dirty="0">
                <a:latin typeface="Segoe UI Light" charset="0"/>
                <a:ea typeface="Segoe UI Light" charset="0"/>
                <a:cs typeface="Segoe UI Light" charset="0"/>
              </a:rPr>
              <a:t>On the right:</a:t>
            </a:r>
          </a:p>
          <a:p>
            <a:r>
              <a:rPr lang="en-US" sz="1600" dirty="0">
                <a:latin typeface="Segoe UI Light" charset="0"/>
                <a:ea typeface="Segoe UI Light" charset="0"/>
                <a:cs typeface="Segoe UI Light" charset="0"/>
              </a:rPr>
              <a:t>JSON result for Describe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6" b="1"/>
          <a:stretch/>
        </p:blipFill>
        <p:spPr>
          <a:xfrm>
            <a:off x="2902864" y="1072132"/>
            <a:ext cx="4266761" cy="490480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5893" y="769411"/>
            <a:ext cx="4952664" cy="5319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763212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635850" y="3075057"/>
            <a:ext cx="230223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000">
                <a:latin typeface="ChildsWish Medium" charset="0"/>
                <a:ea typeface="ChildsWish Medium" charset="0"/>
                <a:cs typeface="ChildsWish Medium" charset="0"/>
              </a:rPr>
              <a:t>Face </a:t>
            </a:r>
            <a:r>
              <a:rPr lang="de-DE" sz="4000">
                <a:latin typeface="Segoe UI Light" charset="0"/>
                <a:ea typeface="Segoe UI Light" charset="0"/>
                <a:cs typeface="Segoe UI Light" charset="0"/>
              </a:rPr>
              <a:t>API</a:t>
            </a:r>
            <a:endParaRPr lang="en-US" sz="4000" dirty="0">
              <a:latin typeface="Segoe UI Light" charset="0"/>
              <a:ea typeface="Segoe UI Light" charset="0"/>
              <a:cs typeface="Segoe UI Light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345520" y="2393740"/>
            <a:ext cx="1906291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Segoe UI Light" charset="0"/>
                <a:ea typeface="Segoe UI Light" charset="0"/>
                <a:cs typeface="Segoe UI Light" charset="0"/>
              </a:rPr>
              <a:t>Detect</a:t>
            </a:r>
          </a:p>
          <a:p>
            <a:r>
              <a:rPr lang="en-US" sz="2800" dirty="0">
                <a:latin typeface="Segoe UI Light" charset="0"/>
                <a:ea typeface="Segoe UI Light" charset="0"/>
                <a:cs typeface="Segoe UI Light" charset="0"/>
              </a:rPr>
              <a:t>Verify</a:t>
            </a:r>
          </a:p>
          <a:p>
            <a:r>
              <a:rPr lang="en-US" sz="2800" dirty="0">
                <a:latin typeface="Segoe UI Light" charset="0"/>
                <a:ea typeface="Segoe UI Light" charset="0"/>
                <a:cs typeface="Segoe UI Light" charset="0"/>
              </a:rPr>
              <a:t>Identify</a:t>
            </a:r>
          </a:p>
          <a:p>
            <a:r>
              <a:rPr lang="en-US" sz="2800" dirty="0">
                <a:latin typeface="Segoe UI Light" charset="0"/>
                <a:ea typeface="Segoe UI Light" charset="0"/>
                <a:cs typeface="Segoe UI Light" charset="0"/>
              </a:rPr>
              <a:t>Find Similar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912595" y="2420252"/>
            <a:ext cx="53251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>
                <a:solidFill>
                  <a:srgbClr val="FFC000"/>
                </a:solidFill>
                <a:latin typeface="Segoe UI Light" charset="0"/>
                <a:ea typeface="Segoe UI Light" charset="0"/>
                <a:cs typeface="Segoe UI Light" charset="0"/>
              </a:rPr>
              <a:t>[</a:t>
            </a:r>
            <a:endParaRPr lang="en-US" sz="9600" dirty="0">
              <a:solidFill>
                <a:srgbClr val="FFC000"/>
              </a:solidFill>
              <a:latin typeface="Segoe UI Light" charset="0"/>
              <a:ea typeface="Segoe UI Light" charset="0"/>
              <a:cs typeface="Segoe U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1776495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1883392"/>
            <a:ext cx="12192000" cy="49359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/>
          </a:p>
        </p:txBody>
      </p:sp>
      <p:sp>
        <p:nvSpPr>
          <p:cNvPr id="11" name="Rectangle 10"/>
          <p:cNvSpPr/>
          <p:nvPr/>
        </p:nvSpPr>
        <p:spPr>
          <a:xfrm>
            <a:off x="0" y="2361063"/>
            <a:ext cx="12192000" cy="464024"/>
          </a:xfrm>
          <a:prstGeom prst="rect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/>
          </a:p>
        </p:txBody>
      </p:sp>
      <p:sp>
        <p:nvSpPr>
          <p:cNvPr id="4" name="TextBox 3"/>
          <p:cNvSpPr txBox="1"/>
          <p:nvPr/>
        </p:nvSpPr>
        <p:spPr>
          <a:xfrm>
            <a:off x="777925" y="873459"/>
            <a:ext cx="21226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600" dirty="0">
                <a:latin typeface="ChildsWish Medium" charset="0"/>
                <a:ea typeface="ChildsWish Medium" charset="0"/>
                <a:cs typeface="ChildsWish Medium" charset="0"/>
              </a:rPr>
              <a:t>Face </a:t>
            </a:r>
            <a:r>
              <a:rPr lang="de-DE" sz="3600" dirty="0">
                <a:latin typeface="Segoe UI Light" charset="0"/>
                <a:ea typeface="Segoe UI Light" charset="0"/>
                <a:cs typeface="Segoe UI Light" charset="0"/>
              </a:rPr>
              <a:t>API</a:t>
            </a:r>
            <a:endParaRPr lang="en-US" sz="3600" dirty="0">
              <a:latin typeface="Segoe UI Light" charset="0"/>
              <a:ea typeface="Segoe UI Light" charset="0"/>
              <a:cs typeface="Segoe UI Light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73780" y="5950426"/>
            <a:ext cx="56618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Segoe UI Light" charset="0"/>
                <a:ea typeface="Segoe UI Light" charset="0"/>
                <a:cs typeface="Segoe UI Light" charset="0"/>
              </a:rPr>
              <a:t>Documentation:  </a:t>
            </a:r>
            <a:r>
              <a:rPr lang="en-US" sz="1200" dirty="0">
                <a:latin typeface="Segoe UI Light" charset="0"/>
                <a:ea typeface="Segoe UI Light" charset="0"/>
                <a:cs typeface="Segoe UI Light" charset="0"/>
                <a:hlinkClick r:id="rId3"/>
              </a:rPr>
              <a:t>https://azure.microsoft.com/en-us/services/cognitive-services/face/</a:t>
            </a:r>
            <a:r>
              <a:rPr lang="en-US" sz="1200" dirty="0">
                <a:latin typeface="Segoe UI Light" charset="0"/>
                <a:ea typeface="Segoe UI Light" charset="0"/>
                <a:cs typeface="Segoe UI Light" charset="0"/>
              </a:rPr>
              <a:t>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73779" y="6196086"/>
            <a:ext cx="95218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Segoe UI Light" charset="0"/>
                <a:ea typeface="Segoe UI Light" charset="0"/>
                <a:cs typeface="Segoe UI Light" charset="0"/>
              </a:rPr>
              <a:t>API Reference     </a:t>
            </a:r>
            <a:r>
              <a:rPr lang="en-US" sz="1200" dirty="0">
                <a:latin typeface="Segoe UI Light" charset="0"/>
                <a:ea typeface="Segoe UI Light" charset="0"/>
                <a:cs typeface="Segoe UI Light" charset="0"/>
                <a:hlinkClick r:id="rId4"/>
              </a:rPr>
              <a:t>https://westus.dev.cognitive.microsoft.com/docs/services/563879b61984550e40cbbe8d/operations/563879b61984550f30395236</a:t>
            </a:r>
            <a:r>
              <a:rPr lang="en-US" sz="1200" dirty="0">
                <a:latin typeface="Segoe UI Light" charset="0"/>
                <a:ea typeface="Segoe UI Light" charset="0"/>
                <a:cs typeface="Segoe UI Light" charset="0"/>
              </a:rPr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91570" y="1891260"/>
            <a:ext cx="11279050" cy="38625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Segoe UI" charset="0"/>
                <a:ea typeface="Segoe UI" charset="0"/>
                <a:cs typeface="Segoe UI" charset="0"/>
              </a:rPr>
              <a:t>Detect Faces</a:t>
            </a:r>
            <a:endParaRPr lang="en-US" sz="2400" dirty="0">
              <a:latin typeface="Segoe UI Light" charset="0"/>
              <a:ea typeface="Segoe UI Light" charset="0"/>
              <a:cs typeface="Segoe UI Light" charset="0"/>
            </a:endParaRPr>
          </a:p>
          <a:p>
            <a:pPr>
              <a:spcBef>
                <a:spcPts val="1200"/>
              </a:spcBef>
            </a:pPr>
            <a:r>
              <a:rPr lang="en-US" sz="1600" dirty="0">
                <a:latin typeface="Segoe UI" charset="0"/>
                <a:ea typeface="Segoe UI" charset="0"/>
                <a:cs typeface="Segoe UI" charset="0"/>
              </a:rPr>
              <a:t>https://$</a:t>
            </a:r>
            <a:r>
              <a:rPr lang="en-US" sz="1600" dirty="0" err="1">
                <a:latin typeface="Segoe UI" charset="0"/>
                <a:ea typeface="Segoe UI" charset="0"/>
                <a:cs typeface="Segoe UI" charset="0"/>
              </a:rPr>
              <a:t>region.api.cognitive.microsoft.com</a:t>
            </a:r>
            <a:r>
              <a:rPr lang="en-US" sz="1600" dirty="0">
                <a:latin typeface="Segoe UI" charset="0"/>
                <a:ea typeface="Segoe UI" charset="0"/>
                <a:cs typeface="Segoe UI" charset="0"/>
              </a:rPr>
              <a:t>/face/v1.0/detect[?</a:t>
            </a:r>
            <a:r>
              <a:rPr lang="en-US" sz="1600" dirty="0" err="1">
                <a:latin typeface="Segoe UI" charset="0"/>
                <a:ea typeface="Segoe UI" charset="0"/>
                <a:cs typeface="Segoe UI" charset="0"/>
              </a:rPr>
              <a:t>returnFaceId</a:t>
            </a:r>
            <a:r>
              <a:rPr lang="en-US" sz="1600" dirty="0">
                <a:latin typeface="Segoe UI" charset="0"/>
                <a:ea typeface="Segoe UI" charset="0"/>
                <a:cs typeface="Segoe UI" charset="0"/>
              </a:rPr>
              <a:t>][&amp;</a:t>
            </a:r>
            <a:r>
              <a:rPr lang="en-US" sz="1600" dirty="0" err="1">
                <a:latin typeface="Segoe UI" charset="0"/>
                <a:ea typeface="Segoe UI" charset="0"/>
                <a:cs typeface="Segoe UI" charset="0"/>
              </a:rPr>
              <a:t>returnFaceLandmarks</a:t>
            </a:r>
            <a:r>
              <a:rPr lang="en-US" sz="1600" dirty="0">
                <a:latin typeface="Segoe UI" charset="0"/>
                <a:ea typeface="Segoe UI" charset="0"/>
                <a:cs typeface="Segoe UI" charset="0"/>
              </a:rPr>
              <a:t>][&amp;</a:t>
            </a:r>
            <a:r>
              <a:rPr lang="en-US" sz="1600" dirty="0" err="1">
                <a:latin typeface="Segoe UI" charset="0"/>
                <a:ea typeface="Segoe UI" charset="0"/>
                <a:cs typeface="Segoe UI" charset="0"/>
              </a:rPr>
              <a:t>returnFaceAttributes</a:t>
            </a:r>
            <a:r>
              <a:rPr lang="en-US" sz="1600" dirty="0">
                <a:latin typeface="Segoe UI" charset="0"/>
                <a:ea typeface="Segoe UI" charset="0"/>
                <a:cs typeface="Segoe UI" charset="0"/>
              </a:rPr>
              <a:t>]</a:t>
            </a:r>
          </a:p>
          <a:p>
            <a:br>
              <a:rPr lang="en-US" sz="1600" dirty="0">
                <a:latin typeface="Segoe UI" charset="0"/>
                <a:ea typeface="Segoe UI" charset="0"/>
                <a:cs typeface="Segoe UI" charset="0"/>
              </a:rPr>
            </a:br>
            <a:r>
              <a:rPr lang="en-US" sz="1600" dirty="0">
                <a:latin typeface="Segoe UI" charset="0"/>
                <a:ea typeface="Segoe UI" charset="0"/>
                <a:cs typeface="Segoe UI" charset="0"/>
              </a:rPr>
              <a:t>URL parameters</a:t>
            </a:r>
          </a:p>
          <a:p>
            <a:r>
              <a:rPr lang="en-US" sz="1200" dirty="0" err="1">
                <a:latin typeface="Segoe UI" charset="0"/>
                <a:ea typeface="Segoe UI" charset="0"/>
                <a:cs typeface="Segoe UI" charset="0"/>
              </a:rPr>
              <a:t>returnFaceId</a:t>
            </a:r>
            <a:br>
              <a:rPr lang="en-US" sz="1200" dirty="0">
                <a:latin typeface="Segoe UI Light" charset="0"/>
                <a:ea typeface="Segoe UI Light" charset="0"/>
                <a:cs typeface="Segoe UI Light" charset="0"/>
              </a:rPr>
            </a:br>
            <a:r>
              <a:rPr lang="en-US" sz="1200" dirty="0" err="1">
                <a:latin typeface="Segoe UI Light" charset="0"/>
                <a:ea typeface="Segoe UI Light" charset="0"/>
                <a:cs typeface="Segoe UI Light" charset="0"/>
              </a:rPr>
              <a:t>faceId</a:t>
            </a:r>
            <a:r>
              <a:rPr lang="en-US" sz="1200" dirty="0">
                <a:latin typeface="Segoe UI Light" charset="0"/>
                <a:ea typeface="Segoe UI Light" charset="0"/>
                <a:cs typeface="Segoe UI Light" charset="0"/>
              </a:rPr>
              <a:t> needed if face should later be attached to a person</a:t>
            </a:r>
          </a:p>
          <a:p>
            <a:r>
              <a:rPr lang="en-US" sz="1200" dirty="0" err="1">
                <a:latin typeface="Segoe UI" charset="0"/>
                <a:ea typeface="Segoe UI" charset="0"/>
                <a:cs typeface="Segoe UI" charset="0"/>
              </a:rPr>
              <a:t>returnFaceLandmarks</a:t>
            </a:r>
            <a:endParaRPr lang="en-US" sz="1200" dirty="0">
              <a:latin typeface="Segoe UI" charset="0"/>
              <a:ea typeface="Segoe UI" charset="0"/>
              <a:cs typeface="Segoe UI" charset="0"/>
            </a:endParaRPr>
          </a:p>
          <a:p>
            <a:r>
              <a:rPr lang="en-US" sz="1200" dirty="0">
                <a:latin typeface="Segoe UI Light" charset="0"/>
                <a:ea typeface="Segoe UI Light" charset="0"/>
                <a:cs typeface="Segoe UI Light" charset="0"/>
              </a:rPr>
              <a:t>get position of e.g. eyes, pupils, nose, eyebrows,</a:t>
            </a:r>
            <a:r>
              <a:rPr lang="is-IS" sz="1200" dirty="0">
                <a:latin typeface="Segoe UI Light" charset="0"/>
                <a:ea typeface="Segoe UI Light" charset="0"/>
                <a:cs typeface="Segoe UI Light" charset="0"/>
              </a:rPr>
              <a:t>…</a:t>
            </a:r>
            <a:endParaRPr lang="en-US" sz="1200" dirty="0">
              <a:latin typeface="Segoe UI Light" charset="0"/>
              <a:ea typeface="Segoe UI Light" charset="0"/>
              <a:cs typeface="Segoe UI Light" charset="0"/>
            </a:endParaRPr>
          </a:p>
          <a:p>
            <a:r>
              <a:rPr lang="en-US" sz="1200" dirty="0" err="1">
                <a:latin typeface="Segoe UI" charset="0"/>
                <a:ea typeface="Segoe UI" charset="0"/>
                <a:cs typeface="Segoe UI" charset="0"/>
              </a:rPr>
              <a:t>returnFaceAttributes</a:t>
            </a:r>
            <a:endParaRPr lang="en-US" sz="1200" dirty="0">
              <a:latin typeface="Segoe UI" charset="0"/>
              <a:ea typeface="Segoe UI" charset="0"/>
              <a:cs typeface="Segoe UI" charset="0"/>
            </a:endParaRPr>
          </a:p>
          <a:p>
            <a:r>
              <a:rPr lang="en-US" sz="1200" dirty="0">
                <a:latin typeface="Segoe UI Light" charset="0"/>
                <a:ea typeface="Segoe UI Light" charset="0"/>
                <a:cs typeface="Segoe UI Light" charset="0"/>
              </a:rPr>
              <a:t>get attributes “age, gender, smile, </a:t>
            </a:r>
            <a:r>
              <a:rPr lang="en-US" sz="1200" dirty="0" err="1">
                <a:latin typeface="Segoe UI Light" charset="0"/>
                <a:ea typeface="Segoe UI Light" charset="0"/>
                <a:cs typeface="Segoe UI Light" charset="0"/>
              </a:rPr>
              <a:t>facialHair</a:t>
            </a:r>
            <a:r>
              <a:rPr lang="en-US" sz="1200" dirty="0">
                <a:latin typeface="Segoe UI Light" charset="0"/>
                <a:ea typeface="Segoe UI Light" charset="0"/>
                <a:cs typeface="Segoe UI Light" charset="0"/>
              </a:rPr>
              <a:t>, </a:t>
            </a:r>
            <a:r>
              <a:rPr lang="en-US" sz="1200" dirty="0" err="1">
                <a:latin typeface="Segoe UI Light" charset="0"/>
                <a:ea typeface="Segoe UI Light" charset="0"/>
                <a:cs typeface="Segoe UI Light" charset="0"/>
              </a:rPr>
              <a:t>headPose</a:t>
            </a:r>
            <a:r>
              <a:rPr lang="en-US" sz="1200" dirty="0">
                <a:latin typeface="Segoe UI Light" charset="0"/>
                <a:ea typeface="Segoe UI Light" charset="0"/>
                <a:cs typeface="Segoe UI Light" charset="0"/>
              </a:rPr>
              <a:t>, glasses” for a face</a:t>
            </a:r>
            <a:endParaRPr lang="en-US" sz="1600" dirty="0">
              <a:latin typeface="Segoe UI" charset="0"/>
              <a:ea typeface="Segoe UI" charset="0"/>
              <a:cs typeface="Segoe UI" charset="0"/>
            </a:endParaRPr>
          </a:p>
          <a:p>
            <a:pPr>
              <a:spcBef>
                <a:spcPts val="1200"/>
              </a:spcBef>
            </a:pPr>
            <a:r>
              <a:rPr lang="en-US" sz="1600" dirty="0">
                <a:latin typeface="Segoe UI" charset="0"/>
                <a:ea typeface="Segoe UI" charset="0"/>
                <a:cs typeface="Segoe UI" charset="0"/>
              </a:rPr>
              <a:t>Header</a:t>
            </a:r>
            <a:endParaRPr lang="en-US" sz="1400" dirty="0">
              <a:latin typeface="Segoe UI" charset="0"/>
              <a:ea typeface="Segoe UI" charset="0"/>
              <a:cs typeface="Segoe UI" charset="0"/>
            </a:endParaRPr>
          </a:p>
          <a:p>
            <a:pPr>
              <a:spcBef>
                <a:spcPts val="600"/>
              </a:spcBef>
            </a:pPr>
            <a:r>
              <a:rPr lang="en-US" sz="1200" dirty="0">
                <a:latin typeface="Segoe UI" charset="0"/>
                <a:ea typeface="Segoe UI" charset="0"/>
                <a:cs typeface="Segoe UI" charset="0"/>
              </a:rPr>
              <a:t>Content-Type</a:t>
            </a:r>
            <a:br>
              <a:rPr lang="en-US" sz="1200" dirty="0">
                <a:latin typeface="Segoe UI Light" charset="0"/>
                <a:ea typeface="Segoe UI Light" charset="0"/>
                <a:cs typeface="Segoe UI Light" charset="0"/>
              </a:rPr>
            </a:br>
            <a:r>
              <a:rPr lang="en-US" sz="1200" dirty="0">
                <a:latin typeface="Segoe UI Light" charset="0"/>
                <a:ea typeface="Segoe UI Light" charset="0"/>
                <a:cs typeface="Segoe UI Light" charset="0"/>
              </a:rPr>
              <a:t>application/</a:t>
            </a:r>
            <a:r>
              <a:rPr lang="en-US" sz="1200" dirty="0" err="1">
                <a:latin typeface="Segoe UI Light" charset="0"/>
                <a:ea typeface="Segoe UI Light" charset="0"/>
                <a:cs typeface="Segoe UI Light" charset="0"/>
              </a:rPr>
              <a:t>json</a:t>
            </a:r>
            <a:r>
              <a:rPr lang="en-US" sz="1200" dirty="0">
                <a:latin typeface="Segoe UI Light" charset="0"/>
                <a:ea typeface="Segoe UI Light" charset="0"/>
                <a:cs typeface="Segoe UI Light" charset="0"/>
              </a:rPr>
              <a:t>, application/octet-stream, multipart/form-data</a:t>
            </a:r>
          </a:p>
          <a:p>
            <a:r>
              <a:rPr lang="en-US" sz="1200" dirty="0" err="1">
                <a:latin typeface="Segoe UI" charset="0"/>
                <a:ea typeface="Segoe UI" charset="0"/>
                <a:cs typeface="Segoe UI" charset="0"/>
              </a:rPr>
              <a:t>Ocp</a:t>
            </a:r>
            <a:r>
              <a:rPr lang="en-US" sz="1200" dirty="0">
                <a:latin typeface="Segoe UI" charset="0"/>
                <a:ea typeface="Segoe UI" charset="0"/>
                <a:cs typeface="Segoe UI" charset="0"/>
              </a:rPr>
              <a:t>-</a:t>
            </a:r>
            <a:r>
              <a:rPr lang="en-US" sz="1200" dirty="0" err="1">
                <a:latin typeface="Segoe UI" charset="0"/>
                <a:ea typeface="Segoe UI" charset="0"/>
                <a:cs typeface="Segoe UI" charset="0"/>
              </a:rPr>
              <a:t>Apim</a:t>
            </a:r>
            <a:r>
              <a:rPr lang="en-US" sz="1200" dirty="0">
                <a:latin typeface="Segoe UI" charset="0"/>
                <a:ea typeface="Segoe UI" charset="0"/>
                <a:cs typeface="Segoe UI" charset="0"/>
              </a:rPr>
              <a:t>-Subscription-Key</a:t>
            </a:r>
          </a:p>
          <a:p>
            <a:r>
              <a:rPr lang="en-US" sz="1200" dirty="0">
                <a:latin typeface="Segoe UI Light" charset="0"/>
                <a:ea typeface="Segoe UI Light" charset="0"/>
                <a:cs typeface="Segoe UI Light" charset="0"/>
              </a:rPr>
              <a:t>Get your key from “My account” at </a:t>
            </a:r>
            <a:r>
              <a:rPr lang="en-US" sz="1200" dirty="0">
                <a:latin typeface="Segoe UI Light" charset="0"/>
                <a:ea typeface="Segoe UI Light" charset="0"/>
                <a:cs typeface="Segoe UI Light" charset="0"/>
                <a:hlinkClick r:id="rId5"/>
              </a:rPr>
              <a:t>https://www.microsoft.com/cognitive-services/</a:t>
            </a:r>
            <a:r>
              <a:rPr lang="en-US" sz="1200" dirty="0">
                <a:latin typeface="Segoe UI Light" charset="0"/>
                <a:ea typeface="Segoe UI Light" charset="0"/>
                <a:cs typeface="Segoe UI Light" charset="0"/>
              </a:rPr>
              <a:t>. </a:t>
            </a:r>
          </a:p>
          <a:p>
            <a:r>
              <a:rPr lang="en-US" sz="1200" dirty="0">
                <a:latin typeface="Segoe UI Light" charset="0"/>
                <a:ea typeface="Segoe UI Light" charset="0"/>
                <a:cs typeface="Segoe UI Light" charset="0"/>
              </a:rPr>
              <a:t>You might have to create an account first.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184946" y="3603009"/>
            <a:ext cx="184731" cy="3002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351" dirty="0"/>
          </a:p>
        </p:txBody>
      </p:sp>
    </p:spTree>
    <p:extLst>
      <p:ext uri="{BB962C8B-B14F-4D97-AF65-F5344CB8AC3E}">
        <p14:creationId xmlns:p14="http://schemas.microsoft.com/office/powerpoint/2010/main" val="1390941874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5817869" y="0"/>
            <a:ext cx="6374131" cy="6858000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1"/>
          </a:p>
        </p:txBody>
      </p:sp>
      <p:sp>
        <p:nvSpPr>
          <p:cNvPr id="4" name="TextBox 3"/>
          <p:cNvSpPr txBox="1"/>
          <p:nvPr/>
        </p:nvSpPr>
        <p:spPr>
          <a:xfrm>
            <a:off x="777925" y="873459"/>
            <a:ext cx="21226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600" dirty="0">
                <a:latin typeface="ChildsWish Medium" charset="0"/>
                <a:ea typeface="ChildsWish Medium" charset="0"/>
                <a:cs typeface="ChildsWish Medium" charset="0"/>
              </a:rPr>
              <a:t>Face </a:t>
            </a:r>
            <a:r>
              <a:rPr lang="de-DE" sz="3600" dirty="0">
                <a:latin typeface="Segoe UI Light" charset="0"/>
                <a:ea typeface="Segoe UI Light" charset="0"/>
                <a:cs typeface="Segoe UI Light" charset="0"/>
              </a:rPr>
              <a:t>API</a:t>
            </a:r>
            <a:endParaRPr lang="en-US" sz="3600" dirty="0">
              <a:latin typeface="Segoe UI Light" charset="0"/>
              <a:ea typeface="Segoe UI Light" charset="0"/>
              <a:cs typeface="Segoe UI Light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84349" y="2546515"/>
            <a:ext cx="364421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Segoe UI Light" charset="0"/>
                <a:ea typeface="Segoe UI Light" charset="0"/>
                <a:cs typeface="Segoe UI Light" charset="0"/>
              </a:rPr>
              <a:t>JSON result for Face Detection of an image.</a:t>
            </a:r>
          </a:p>
          <a:p>
            <a:endParaRPr lang="en-US" sz="1600" dirty="0">
              <a:latin typeface="Segoe UI Light" charset="0"/>
              <a:ea typeface="Segoe UI Light" charset="0"/>
              <a:cs typeface="Segoe UI Light" charset="0"/>
            </a:endParaRPr>
          </a:p>
          <a:p>
            <a:r>
              <a:rPr lang="en-US" sz="1600" dirty="0">
                <a:latin typeface="Segoe UI Light" charset="0"/>
                <a:ea typeface="Segoe UI Light" charset="0"/>
                <a:cs typeface="Segoe UI Light" charset="0"/>
              </a:rPr>
              <a:t>For every detected face the API returns</a:t>
            </a:r>
          </a:p>
          <a:p>
            <a:pPr marL="285737" indent="-285737">
              <a:buFont typeface="Arial" charset="0"/>
              <a:buChar char="•"/>
            </a:pPr>
            <a:r>
              <a:rPr lang="en-US" sz="1600" dirty="0">
                <a:latin typeface="Segoe UI Light" charset="0"/>
                <a:ea typeface="Segoe UI Light" charset="0"/>
                <a:cs typeface="Segoe UI Light" charset="0"/>
              </a:rPr>
              <a:t>the </a:t>
            </a:r>
            <a:r>
              <a:rPr lang="en-US" sz="1600" dirty="0" err="1">
                <a:latin typeface="Segoe UI Light" charset="0"/>
                <a:ea typeface="Segoe UI Light" charset="0"/>
                <a:cs typeface="Segoe UI Light" charset="0"/>
              </a:rPr>
              <a:t>faceId</a:t>
            </a:r>
            <a:endParaRPr lang="en-US" sz="1600" dirty="0">
              <a:latin typeface="Segoe UI Light" charset="0"/>
              <a:ea typeface="Segoe UI Light" charset="0"/>
              <a:cs typeface="Segoe UI Light" charset="0"/>
            </a:endParaRPr>
          </a:p>
          <a:p>
            <a:pPr marL="285737" indent="-285737">
              <a:buFont typeface="Arial" charset="0"/>
              <a:buChar char="•"/>
            </a:pPr>
            <a:r>
              <a:rPr lang="en-US" sz="1600" dirty="0">
                <a:latin typeface="Segoe UI Light" charset="0"/>
                <a:ea typeface="Segoe UI Light" charset="0"/>
                <a:cs typeface="Segoe UI Light" charset="0"/>
              </a:rPr>
              <a:t>the list of </a:t>
            </a:r>
            <a:r>
              <a:rPr lang="en-US" sz="1600" dirty="0" err="1">
                <a:latin typeface="Segoe UI Light" charset="0"/>
                <a:ea typeface="Segoe UI Light" charset="0"/>
                <a:cs typeface="Segoe UI Light" charset="0"/>
              </a:rPr>
              <a:t>faceLandmarks</a:t>
            </a:r>
            <a:endParaRPr lang="en-US" sz="1600" dirty="0">
              <a:latin typeface="Segoe UI Light" charset="0"/>
              <a:ea typeface="Segoe UI Light" charset="0"/>
              <a:cs typeface="Segoe UI Light" charset="0"/>
            </a:endParaRPr>
          </a:p>
          <a:p>
            <a:pPr marL="285737" indent="-285737">
              <a:buFont typeface="Arial" charset="0"/>
              <a:buChar char="•"/>
            </a:pPr>
            <a:r>
              <a:rPr lang="en-US" sz="1600" dirty="0">
                <a:latin typeface="Segoe UI Light" charset="0"/>
                <a:ea typeface="Segoe UI Light" charset="0"/>
                <a:cs typeface="Segoe UI Light" charset="0"/>
              </a:rPr>
              <a:t>requested attributes of the face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9675" y="1936116"/>
            <a:ext cx="2272447" cy="298577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5221" y="139962"/>
            <a:ext cx="3107691" cy="6578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816085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6132515" y="0"/>
            <a:ext cx="6059487" cy="6858000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/>
          </a:p>
        </p:txBody>
      </p:sp>
      <p:sp>
        <p:nvSpPr>
          <p:cNvPr id="4" name="TextBox 3"/>
          <p:cNvSpPr txBox="1"/>
          <p:nvPr/>
        </p:nvSpPr>
        <p:spPr>
          <a:xfrm>
            <a:off x="573209" y="614150"/>
            <a:ext cx="214513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600" dirty="0" err="1">
                <a:latin typeface="ChildsWish Medium" charset="0"/>
                <a:ea typeface="ChildsWish Medium" charset="0"/>
                <a:cs typeface="ChildsWish Medium" charset="0"/>
              </a:rPr>
              <a:t>emotion</a:t>
            </a:r>
            <a:r>
              <a:rPr lang="de-DE" sz="3600" dirty="0">
                <a:latin typeface="ChildsWish Medium" charset="0"/>
                <a:ea typeface="ChildsWish Medium" charset="0"/>
                <a:cs typeface="ChildsWish Medium" charset="0"/>
              </a:rPr>
              <a:t> </a:t>
            </a:r>
          </a:p>
          <a:p>
            <a:r>
              <a:rPr lang="de-DE" sz="3600" dirty="0" err="1">
                <a:latin typeface="Segoe UI Light" charset="0"/>
                <a:ea typeface="Segoe UI Light" charset="0"/>
                <a:cs typeface="Segoe UI Light" charset="0"/>
              </a:rPr>
              <a:t>detection</a:t>
            </a:r>
            <a:endParaRPr lang="en-US" sz="3600" dirty="0">
              <a:latin typeface="Segoe UI Light" charset="0"/>
              <a:ea typeface="Segoe UI Light" charset="0"/>
              <a:cs typeface="Segoe UI Light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00254" y="2528588"/>
            <a:ext cx="443762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Segoe UI Light" charset="0"/>
                <a:ea typeface="Segoe UI Light" charset="0"/>
                <a:cs typeface="Segoe UI Light" charset="0"/>
              </a:rPr>
              <a:t>JSON result for Emotion Recognition of an image.</a:t>
            </a:r>
          </a:p>
          <a:p>
            <a:endParaRPr lang="en-US" sz="1600" dirty="0">
              <a:latin typeface="Segoe UI Light" charset="0"/>
              <a:ea typeface="Segoe UI Light" charset="0"/>
              <a:cs typeface="Segoe UI Light" charset="0"/>
            </a:endParaRPr>
          </a:p>
          <a:p>
            <a:r>
              <a:rPr lang="en-US" sz="1600" dirty="0">
                <a:latin typeface="Segoe UI Light" charset="0"/>
                <a:ea typeface="Segoe UI Light" charset="0"/>
                <a:cs typeface="Segoe UI Light" charset="0"/>
              </a:rPr>
              <a:t>For every detected face the API returns</a:t>
            </a:r>
          </a:p>
          <a:p>
            <a:pPr marL="285737" indent="-285737">
              <a:buFont typeface="Arial" charset="0"/>
              <a:buChar char="•"/>
            </a:pPr>
            <a:r>
              <a:rPr lang="en-US" sz="1600" dirty="0">
                <a:latin typeface="Segoe UI Light" charset="0"/>
                <a:ea typeface="Segoe UI Light" charset="0"/>
                <a:cs typeface="Segoe UI Light" charset="0"/>
              </a:rPr>
              <a:t>the face rectangle</a:t>
            </a:r>
          </a:p>
          <a:p>
            <a:pPr marL="285737" indent="-285737">
              <a:buFont typeface="Arial" charset="0"/>
              <a:buChar char="•"/>
            </a:pPr>
            <a:r>
              <a:rPr lang="en-US" sz="1600" dirty="0">
                <a:latin typeface="Segoe UI Light" charset="0"/>
                <a:ea typeface="Segoe UI Light" charset="0"/>
                <a:cs typeface="Segoe UI Light" charset="0"/>
              </a:rPr>
              <a:t>the list of emotions with scores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2659" y="1079500"/>
            <a:ext cx="3632200" cy="469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598968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77925" y="873459"/>
            <a:ext cx="21226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600" dirty="0">
                <a:latin typeface="ChildsWish Medium" charset="0"/>
                <a:ea typeface="ChildsWish Medium" charset="0"/>
                <a:cs typeface="ChildsWish Medium" charset="0"/>
              </a:rPr>
              <a:t>Face </a:t>
            </a:r>
            <a:r>
              <a:rPr lang="de-DE" sz="3600" dirty="0">
                <a:latin typeface="Segoe UI Light" charset="0"/>
                <a:ea typeface="Segoe UI Light" charset="0"/>
                <a:cs typeface="Segoe UI Light" charset="0"/>
              </a:rPr>
              <a:t>API</a:t>
            </a:r>
            <a:endParaRPr lang="en-US" sz="3600" dirty="0">
              <a:latin typeface="Segoe UI Light" charset="0"/>
              <a:ea typeface="Segoe UI Light" charset="0"/>
              <a:cs typeface="Segoe UI Light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36024"/>
            <a:ext cx="3239068" cy="182197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292" b="30295"/>
          <a:stretch/>
        </p:blipFill>
        <p:spPr>
          <a:xfrm>
            <a:off x="3239068" y="868500"/>
            <a:ext cx="8500521" cy="565094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" y="6519448"/>
            <a:ext cx="5629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Segoe UI Light" charset="0"/>
                <a:ea typeface="Segoe UI Light" charset="0"/>
                <a:cs typeface="Segoe UI Light" charset="0"/>
              </a:rPr>
              <a:t>[*13]</a:t>
            </a:r>
          </a:p>
        </p:txBody>
      </p:sp>
    </p:spTree>
    <p:extLst>
      <p:ext uri="{BB962C8B-B14F-4D97-AF65-F5344CB8AC3E}">
        <p14:creationId xmlns:p14="http://schemas.microsoft.com/office/powerpoint/2010/main" val="129805347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823CB2C-E556-CB44-9AB1-3AA07238E782}"/>
              </a:ext>
            </a:extLst>
          </p:cNvPr>
          <p:cNvSpPr txBox="1"/>
          <p:nvPr/>
        </p:nvSpPr>
        <p:spPr>
          <a:xfrm>
            <a:off x="5388114" y="2734681"/>
            <a:ext cx="141577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600" dirty="0"/>
              <a:t>🤖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A88278-F2E1-7B46-9C85-E06E95FCC7F0}"/>
              </a:ext>
            </a:extLst>
          </p:cNvPr>
          <p:cNvSpPr txBox="1"/>
          <p:nvPr/>
        </p:nvSpPr>
        <p:spPr>
          <a:xfrm>
            <a:off x="4727676" y="2105073"/>
            <a:ext cx="2736647" cy="3154710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54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de-DE" sz="19900" dirty="0"/>
              <a:t>🚫</a:t>
            </a:r>
          </a:p>
        </p:txBody>
      </p:sp>
    </p:spTree>
    <p:extLst>
      <p:ext uri="{BB962C8B-B14F-4D97-AF65-F5344CB8AC3E}">
        <p14:creationId xmlns:p14="http://schemas.microsoft.com/office/powerpoint/2010/main" val="1738170106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F166718-4443-8245-BD07-C4DA3AFFADB7}"/>
              </a:ext>
            </a:extLst>
          </p:cNvPr>
          <p:cNvSpPr txBox="1"/>
          <p:nvPr/>
        </p:nvSpPr>
        <p:spPr>
          <a:xfrm>
            <a:off x="4351327" y="3914857"/>
            <a:ext cx="34278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 err="1">
                <a:latin typeface="Segoe UI" panose="020B0502040204020203" pitchFamily="34" charset="0"/>
                <a:cs typeface="Segoe UI" panose="020B0502040204020203" pitchFamily="34" charset="0"/>
              </a:rPr>
              <a:t>Customized</a:t>
            </a:r>
            <a:r>
              <a:rPr lang="de-DE" sz="2800" dirty="0">
                <a:latin typeface="Segoe UI" panose="020B0502040204020203" pitchFamily="34" charset="0"/>
                <a:cs typeface="Segoe UI" panose="020B0502040204020203" pitchFamily="34" charset="0"/>
              </a:rPr>
              <a:t> Services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FD7C6A-AC6C-1140-A0FC-B472546BCB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7355" y="2168107"/>
            <a:ext cx="2764265" cy="1260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362450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8AE08AC-FF7C-F442-80AA-047C783C16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769" y="0"/>
            <a:ext cx="5508111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314F342-F394-624E-BCF3-1136B2B0A98C}"/>
              </a:ext>
            </a:extLst>
          </p:cNvPr>
          <p:cNvSpPr txBox="1"/>
          <p:nvPr/>
        </p:nvSpPr>
        <p:spPr>
          <a:xfrm>
            <a:off x="6960360" y="5089004"/>
            <a:ext cx="449193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000" dirty="0" err="1">
                <a:latin typeface="ChildsWish Medium" panose="02000603000000000000" pitchFamily="2" charset="0"/>
                <a:ea typeface="ChildsWish Medium" panose="02000603000000000000" pitchFamily="2" charset="0"/>
                <a:cs typeface="Segoe UI" panose="020B0502040204020203" pitchFamily="34" charset="0"/>
              </a:rPr>
              <a:t>customvision.ai</a:t>
            </a:r>
            <a:endParaRPr lang="de-DE" sz="4000" dirty="0">
              <a:latin typeface="ChildsWish Medium" panose="02000603000000000000" pitchFamily="2" charset="0"/>
              <a:ea typeface="ChildsWish Medium" panose="02000603000000000000" pitchFamily="2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501491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56E5DC1-AAEC-3A43-AA78-B928123700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7655" r="6311"/>
          <a:stretch/>
        </p:blipFill>
        <p:spPr>
          <a:xfrm>
            <a:off x="423081" y="1613571"/>
            <a:ext cx="5489690" cy="5244429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9F512E6-8EB4-C840-820C-7C2D70ABA4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9289" y="1613571"/>
            <a:ext cx="4781266" cy="524442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6FC3B74-CC84-5E4A-9765-BA76D2EA7A87}"/>
              </a:ext>
            </a:extLst>
          </p:cNvPr>
          <p:cNvSpPr txBox="1"/>
          <p:nvPr/>
        </p:nvSpPr>
        <p:spPr>
          <a:xfrm>
            <a:off x="423081" y="504967"/>
            <a:ext cx="70056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dirty="0">
                <a:latin typeface="Segoe UI" panose="020B0502040204020203" pitchFamily="34" charset="0"/>
                <a:cs typeface="Segoe UI" panose="020B0502040204020203" pitchFamily="34" charset="0"/>
              </a:rPr>
              <a:t>Label </a:t>
            </a:r>
            <a:r>
              <a:rPr lang="de-DE" sz="3200" dirty="0" err="1">
                <a:latin typeface="Segoe UI" panose="020B0502040204020203" pitchFamily="34" charset="0"/>
                <a:cs typeface="Segoe UI" panose="020B0502040204020203" pitchFamily="34" charset="0"/>
              </a:rPr>
              <a:t>your</a:t>
            </a:r>
            <a:r>
              <a:rPr lang="de-DE" sz="32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DE" sz="3200" dirty="0" err="1">
                <a:latin typeface="ChildsWish Medium" panose="02000603000000000000" pitchFamily="2" charset="0"/>
                <a:ea typeface="ChildsWish Medium" panose="02000603000000000000" pitchFamily="2" charset="0"/>
                <a:cs typeface="Segoe UI" panose="020B0502040204020203" pitchFamily="34" charset="0"/>
              </a:rPr>
              <a:t>data</a:t>
            </a:r>
            <a:r>
              <a:rPr lang="de-DE" sz="32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DE" sz="3200" dirty="0" err="1">
                <a:latin typeface="Segoe UI" panose="020B0502040204020203" pitchFamily="34" charset="0"/>
                <a:cs typeface="Segoe UI" panose="020B0502040204020203" pitchFamily="34" charset="0"/>
              </a:rPr>
              <a:t>and</a:t>
            </a:r>
            <a:r>
              <a:rPr lang="de-DE" sz="32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DE" sz="3200" dirty="0" err="1">
                <a:latin typeface="Segoe UI" panose="020B0502040204020203" pitchFamily="34" charset="0"/>
                <a:cs typeface="Segoe UI" panose="020B0502040204020203" pitchFamily="34" charset="0"/>
              </a:rPr>
              <a:t>start</a:t>
            </a:r>
            <a:r>
              <a:rPr lang="de-DE" sz="32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DE" sz="3200" dirty="0" err="1">
                <a:latin typeface="ChildsWish Medium" panose="02000603000000000000" pitchFamily="2" charset="0"/>
                <a:ea typeface="ChildsWish Medium" panose="02000603000000000000" pitchFamily="2" charset="0"/>
                <a:cs typeface="Segoe UI" panose="020B0502040204020203" pitchFamily="34" charset="0"/>
              </a:rPr>
              <a:t>training</a:t>
            </a:r>
            <a:r>
              <a:rPr lang="de-DE" sz="3200" dirty="0">
                <a:latin typeface="Segoe UI" panose="020B0502040204020203" pitchFamily="34" charset="0"/>
                <a:cs typeface="Segoe UI" panose="020B0502040204020203" pitchFamily="34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489254556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16D6709-5107-164A-B3D4-01EAB4B6A9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286" y="1409368"/>
            <a:ext cx="12175714" cy="544863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A8A7D18-971A-7141-BF50-0807664857F6}"/>
              </a:ext>
            </a:extLst>
          </p:cNvPr>
          <p:cNvSpPr txBox="1"/>
          <p:nvPr/>
        </p:nvSpPr>
        <p:spPr>
          <a:xfrm>
            <a:off x="4954138" y="436729"/>
            <a:ext cx="67962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dirty="0">
                <a:latin typeface="Segoe UI" panose="020B0502040204020203" pitchFamily="34" charset="0"/>
                <a:cs typeface="Segoe UI" panose="020B0502040204020203" pitchFamily="34" charset="0"/>
              </a:rPr>
              <a:t>… </a:t>
            </a:r>
            <a:r>
              <a:rPr lang="de-DE" sz="3200" dirty="0" err="1">
                <a:latin typeface="Segoe UI" panose="020B0502040204020203" pitchFamily="34" charset="0"/>
                <a:cs typeface="Segoe UI" panose="020B0502040204020203" pitchFamily="34" charset="0"/>
              </a:rPr>
              <a:t>and</a:t>
            </a:r>
            <a:r>
              <a:rPr lang="de-DE" sz="32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DE" sz="3200" dirty="0" err="1">
                <a:latin typeface="Segoe UI" panose="020B0502040204020203" pitchFamily="34" charset="0"/>
                <a:cs typeface="Segoe UI" panose="020B0502040204020203" pitchFamily="34" charset="0"/>
              </a:rPr>
              <a:t>use</a:t>
            </a:r>
            <a:r>
              <a:rPr lang="de-DE" sz="32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DE" sz="3200" dirty="0" err="1">
                <a:latin typeface="Segoe UI" panose="020B0502040204020203" pitchFamily="34" charset="0"/>
                <a:cs typeface="Segoe UI" panose="020B0502040204020203" pitchFamily="34" charset="0"/>
              </a:rPr>
              <a:t>your</a:t>
            </a:r>
            <a:r>
              <a:rPr lang="de-DE" sz="32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DE" sz="3200" dirty="0" err="1">
                <a:latin typeface="ChildsWish Medium" panose="02000603000000000000" pitchFamily="2" charset="0"/>
                <a:ea typeface="ChildsWish Medium" panose="02000603000000000000" pitchFamily="2" charset="0"/>
                <a:cs typeface="Segoe UI" panose="020B0502040204020203" pitchFamily="34" charset="0"/>
              </a:rPr>
              <a:t>model</a:t>
            </a:r>
            <a:r>
              <a:rPr lang="de-DE" sz="3200" dirty="0">
                <a:latin typeface="Segoe UI" panose="020B0502040204020203" pitchFamily="34" charset="0"/>
                <a:cs typeface="Segoe UI" panose="020B0502040204020203" pitchFamily="34" charset="0"/>
              </a:rPr>
              <a:t> in </a:t>
            </a:r>
            <a:r>
              <a:rPr lang="de-DE" sz="3200" dirty="0" err="1">
                <a:latin typeface="Segoe UI" panose="020B0502040204020203" pitchFamily="34" charset="0"/>
                <a:cs typeface="Segoe UI" panose="020B0502040204020203" pitchFamily="34" charset="0"/>
              </a:rPr>
              <a:t>your</a:t>
            </a:r>
            <a:r>
              <a:rPr lang="de-DE" sz="32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DE" sz="3200" dirty="0" err="1">
                <a:latin typeface="ChildsWish Medium" panose="02000603000000000000" pitchFamily="2" charset="0"/>
                <a:ea typeface="ChildsWish Medium" panose="02000603000000000000" pitchFamily="2" charset="0"/>
                <a:cs typeface="Segoe UI" panose="020B0502040204020203" pitchFamily="34" charset="0"/>
              </a:rPr>
              <a:t>apps</a:t>
            </a:r>
            <a:r>
              <a:rPr lang="de-DE" sz="3200" dirty="0">
                <a:latin typeface="Segoe UI" panose="020B0502040204020203" pitchFamily="34" charset="0"/>
                <a:cs typeface="Segoe UI" panose="020B0502040204020203" pitchFamily="34" charset="0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516964370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9701" y="727897"/>
            <a:ext cx="8208011" cy="6095815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117119" y="1569506"/>
            <a:ext cx="5889972" cy="4419817"/>
          </a:xfrm>
          <a:prstGeom prst="rect">
            <a:avLst/>
          </a:prstGeom>
          <a:gradFill>
            <a:gsLst>
              <a:gs pos="0">
                <a:srgbClr val="BB8B04"/>
              </a:gs>
              <a:gs pos="100000">
                <a:srgbClr val="FFC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1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4967" y="3246024"/>
            <a:ext cx="1832288" cy="27403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67293" y="4496633"/>
            <a:ext cx="2172475" cy="149203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28851" y="3307213"/>
            <a:ext cx="1368244" cy="267913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62705" y="3445113"/>
            <a:ext cx="455395" cy="58933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23149" y="387850"/>
            <a:ext cx="284725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latin typeface="ChildsWish Medium" charset="0"/>
                <a:ea typeface="ChildsWish Medium" charset="0"/>
                <a:cs typeface="ChildsWish Medium" charset="0"/>
              </a:rPr>
              <a:t>Demo</a:t>
            </a:r>
            <a:endParaRPr lang="en-US" sz="1351" dirty="0">
              <a:latin typeface="ChildsWish Medium" charset="0"/>
              <a:ea typeface="ChildsWish Medium" charset="0"/>
              <a:cs typeface="ChildsWish Medium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7266147" y="4741815"/>
            <a:ext cx="1752211" cy="929783"/>
            <a:chOff x="7266147" y="4741812"/>
            <a:chExt cx="1752212" cy="929782"/>
          </a:xfrm>
        </p:grpSpPr>
        <p:sp>
          <p:nvSpPr>
            <p:cNvPr id="2" name="Rectangle 1"/>
            <p:cNvSpPr/>
            <p:nvPr/>
          </p:nvSpPr>
          <p:spPr>
            <a:xfrm>
              <a:off x="7361499" y="4838217"/>
              <a:ext cx="1481559" cy="833377"/>
            </a:xfrm>
            <a:prstGeom prst="rect">
              <a:avLst/>
            </a:prstGeom>
            <a:solidFill>
              <a:srgbClr val="0072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1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266147" y="4741812"/>
              <a:ext cx="1752212" cy="830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latin typeface="Segoe UI" charset="0"/>
                  <a:ea typeface="Segoe UI" charset="0"/>
                  <a:cs typeface="Segoe UI" charset="0"/>
                </a:rPr>
                <a:t>🎬 📔</a:t>
              </a:r>
            </a:p>
            <a:p>
              <a:pPr algn="ctr"/>
              <a:r>
                <a:rPr lang="en-US" sz="2000" dirty="0">
                  <a:solidFill>
                    <a:schemeClr val="bg1"/>
                  </a:solidFill>
                  <a:latin typeface="Segoe UI" charset="0"/>
                  <a:ea typeface="Segoe UI" charset="0"/>
                  <a:cs typeface="Segoe UI" charset="0"/>
                </a:rPr>
                <a:t>Video Indexer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46915415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5963810-C257-9346-8603-2F89C495A9EC}"/>
              </a:ext>
            </a:extLst>
          </p:cNvPr>
          <p:cNvSpPr txBox="1"/>
          <p:nvPr/>
        </p:nvSpPr>
        <p:spPr>
          <a:xfrm>
            <a:off x="5693843" y="3864085"/>
            <a:ext cx="7312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>
                <a:latin typeface="Segoe UI" panose="020B0502040204020203" pitchFamily="34" charset="0"/>
                <a:cs typeface="Segoe UI" panose="020B0502040204020203" pitchFamily="34" charset="0"/>
              </a:rPr>
              <a:t>DIY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3149F1-8DC4-4E46-B413-31D581563D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4592" y="2489312"/>
            <a:ext cx="3309792" cy="939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350341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7F45957-0141-5B41-ADB3-D93D37BA09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917"/>
          <a:stretch/>
        </p:blipFill>
        <p:spPr>
          <a:xfrm>
            <a:off x="0" y="0"/>
            <a:ext cx="9926522" cy="68580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387C1C79-4D03-334C-B7E2-C9ED6003E9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73120" y="3822147"/>
            <a:ext cx="3035853" cy="303585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6091F9B-1A8B-874C-86BC-2FE94B05B301}"/>
              </a:ext>
            </a:extLst>
          </p:cNvPr>
          <p:cNvSpPr/>
          <p:nvPr/>
        </p:nvSpPr>
        <p:spPr>
          <a:xfrm>
            <a:off x="7001302" y="491319"/>
            <a:ext cx="5313528" cy="887105"/>
          </a:xfrm>
          <a:prstGeom prst="rect">
            <a:avLst/>
          </a:prstGeom>
          <a:solidFill>
            <a:srgbClr val="66A8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183FD8-9295-5742-BB2B-9E1F13705DDC}"/>
              </a:ext>
            </a:extLst>
          </p:cNvPr>
          <p:cNvSpPr txBox="1"/>
          <p:nvPr/>
        </p:nvSpPr>
        <p:spPr>
          <a:xfrm>
            <a:off x="7457752" y="673261"/>
            <a:ext cx="44006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https://</a:t>
            </a:r>
            <a:r>
              <a:rPr lang="de-DE" sz="28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studio.azureml.net</a:t>
            </a:r>
            <a:r>
              <a:rPr lang="de-DE" sz="2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760003438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9AE0460-C15F-7F44-A5D2-B38517B905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2428" y="1835905"/>
            <a:ext cx="2049039" cy="20490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5CEB276-8795-3242-B584-DAD179944E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5424" y="1982243"/>
            <a:ext cx="1608966" cy="16018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DB54A63-9B2D-6E40-840A-252B55CB86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9505" y="1509660"/>
            <a:ext cx="2546980" cy="25469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260AA7E-B7EA-1344-825D-89E40F50F8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24523" y="1835905"/>
            <a:ext cx="1554536" cy="166082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A2FEE20-9AB0-D04E-AC19-A0D389DDD2E1}"/>
              </a:ext>
            </a:extLst>
          </p:cNvPr>
          <p:cNvSpPr txBox="1"/>
          <p:nvPr/>
        </p:nvSpPr>
        <p:spPr>
          <a:xfrm>
            <a:off x="1819907" y="5099987"/>
            <a:ext cx="897713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400" dirty="0" err="1">
                <a:latin typeface="ChildsWish Medium" panose="02000603000000000000" pitchFamily="2" charset="0"/>
                <a:ea typeface="ChildsWish Medium" panose="02000603000000000000" pitchFamily="2" charset="0"/>
                <a:cs typeface="Segoe UI" panose="020B0502040204020203" pitchFamily="34" charset="0"/>
              </a:rPr>
              <a:t>Use</a:t>
            </a:r>
            <a:r>
              <a:rPr lang="de-DE" sz="4400" dirty="0">
                <a:latin typeface="ChildsWish Medium" panose="02000603000000000000" pitchFamily="2" charset="0"/>
                <a:ea typeface="ChildsWish Medium" panose="02000603000000000000" pitchFamily="2" charset="0"/>
                <a:cs typeface="Segoe UI" panose="020B0502040204020203" pitchFamily="34" charset="0"/>
              </a:rPr>
              <a:t> </a:t>
            </a:r>
            <a:r>
              <a:rPr lang="de-DE" sz="4400" dirty="0" err="1">
                <a:latin typeface="ChildsWish Medium" panose="02000603000000000000" pitchFamily="2" charset="0"/>
                <a:ea typeface="ChildsWish Medium" panose="02000603000000000000" pitchFamily="2" charset="0"/>
                <a:cs typeface="Segoe UI" panose="020B0502040204020203" pitchFamily="34" charset="0"/>
              </a:rPr>
              <a:t>whatever</a:t>
            </a:r>
            <a:r>
              <a:rPr lang="de-DE" sz="4400" dirty="0">
                <a:latin typeface="ChildsWish Medium" panose="02000603000000000000" pitchFamily="2" charset="0"/>
                <a:ea typeface="ChildsWish Medium" panose="02000603000000000000" pitchFamily="2" charset="0"/>
                <a:cs typeface="Segoe UI" panose="020B0502040204020203" pitchFamily="34" charset="0"/>
              </a:rPr>
              <a:t> </a:t>
            </a:r>
            <a:r>
              <a:rPr lang="de-DE" sz="4400" dirty="0" err="1">
                <a:latin typeface="ChildsWish Medium" panose="02000603000000000000" pitchFamily="2" charset="0"/>
                <a:ea typeface="ChildsWish Medium" panose="02000603000000000000" pitchFamily="2" charset="0"/>
                <a:cs typeface="Segoe UI" panose="020B0502040204020203" pitchFamily="34" charset="0"/>
              </a:rPr>
              <a:t>floats</a:t>
            </a:r>
            <a:r>
              <a:rPr lang="de-DE" sz="4400" dirty="0">
                <a:latin typeface="ChildsWish Medium" panose="02000603000000000000" pitchFamily="2" charset="0"/>
                <a:ea typeface="ChildsWish Medium" panose="02000603000000000000" pitchFamily="2" charset="0"/>
                <a:cs typeface="Segoe UI" panose="020B0502040204020203" pitchFamily="34" charset="0"/>
              </a:rPr>
              <a:t> </a:t>
            </a:r>
            <a:r>
              <a:rPr lang="de-DE" sz="4400" dirty="0" err="1">
                <a:latin typeface="ChildsWish Medium" panose="02000603000000000000" pitchFamily="2" charset="0"/>
                <a:ea typeface="ChildsWish Medium" panose="02000603000000000000" pitchFamily="2" charset="0"/>
                <a:cs typeface="Segoe UI" panose="020B0502040204020203" pitchFamily="34" charset="0"/>
              </a:rPr>
              <a:t>your</a:t>
            </a:r>
            <a:r>
              <a:rPr lang="de-DE" sz="4400" dirty="0">
                <a:latin typeface="ChildsWish Medium" panose="02000603000000000000" pitchFamily="2" charset="0"/>
                <a:ea typeface="ChildsWish Medium" panose="02000603000000000000" pitchFamily="2" charset="0"/>
                <a:cs typeface="Segoe UI" panose="020B0502040204020203" pitchFamily="34" charset="0"/>
              </a:rPr>
              <a:t> </a:t>
            </a:r>
            <a:r>
              <a:rPr lang="de-DE" sz="4400" dirty="0" err="1">
                <a:latin typeface="ChildsWish Medium" panose="02000603000000000000" pitchFamily="2" charset="0"/>
                <a:ea typeface="ChildsWish Medium" panose="02000603000000000000" pitchFamily="2" charset="0"/>
                <a:cs typeface="Segoe UI" panose="020B0502040204020203" pitchFamily="34" charset="0"/>
              </a:rPr>
              <a:t>boat</a:t>
            </a:r>
            <a:endParaRPr lang="de-DE" sz="36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5BBC17F-DD91-7647-B6BE-A1F74605D4BF}"/>
              </a:ext>
            </a:extLst>
          </p:cNvPr>
          <p:cNvSpPr txBox="1"/>
          <p:nvPr/>
        </p:nvSpPr>
        <p:spPr>
          <a:xfrm>
            <a:off x="4835943" y="3795030"/>
            <a:ext cx="25201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>
                <a:latin typeface="Segoe UI" panose="020B0502040204020203" pitchFamily="34" charset="0"/>
                <a:cs typeface="Segoe UI" panose="020B0502040204020203" pitchFamily="34" charset="0"/>
              </a:rPr>
              <a:t>… </a:t>
            </a:r>
            <a:r>
              <a:rPr lang="de-DE" sz="2800" dirty="0" err="1">
                <a:latin typeface="Segoe UI" panose="020B0502040204020203" pitchFamily="34" charset="0"/>
                <a:cs typeface="Segoe UI" panose="020B0502040204020203" pitchFamily="34" charset="0"/>
              </a:rPr>
              <a:t>you</a:t>
            </a:r>
            <a:r>
              <a:rPr lang="de-DE" sz="28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DE" sz="2800" dirty="0" err="1">
                <a:latin typeface="Segoe UI" panose="020B0502040204020203" pitchFamily="34" charset="0"/>
                <a:cs typeface="Segoe UI" panose="020B0502040204020203" pitchFamily="34" charset="0"/>
              </a:rPr>
              <a:t>name</a:t>
            </a:r>
            <a:r>
              <a:rPr lang="de-DE" sz="28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DE" sz="2800" dirty="0" err="1">
                <a:latin typeface="Segoe UI" panose="020B0502040204020203" pitchFamily="34" charset="0"/>
                <a:cs typeface="Segoe UI" panose="020B0502040204020203" pitchFamily="34" charset="0"/>
              </a:rPr>
              <a:t>it!</a:t>
            </a:r>
            <a:endParaRPr lang="de-DE" sz="2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815595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D83EDC-5B99-5C42-8D93-CDBB5AC06F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6393" y="-226756"/>
            <a:ext cx="4009170" cy="400917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101093" y="1025641"/>
            <a:ext cx="3411071" cy="1325563"/>
          </a:xfrm>
        </p:spPr>
        <p:txBody>
          <a:bodyPr/>
          <a:lstStyle/>
          <a:p>
            <a:r>
              <a:rPr lang="en-US" dirty="0">
                <a:latin typeface="Segoe UI Light" charset="0"/>
                <a:ea typeface="Segoe UI Light" charset="0"/>
                <a:cs typeface="Segoe UI Light" charset="0"/>
              </a:rPr>
              <a:t>Merci :)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8943" y="1025642"/>
            <a:ext cx="1428751" cy="12375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850956" y="3782414"/>
            <a:ext cx="264764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4000" dirty="0">
                <a:latin typeface="Segoe UI Light" charset="0"/>
                <a:ea typeface="Segoe UI Light" charset="0"/>
                <a:cs typeface="Segoe UI Light" charset="0"/>
              </a:rPr>
              <a:t>Manu Rink</a:t>
            </a:r>
          </a:p>
          <a:p>
            <a:pPr algn="r"/>
            <a:r>
              <a:rPr lang="en-US" sz="2400" dirty="0">
                <a:latin typeface="Segoe UI Light" charset="0"/>
                <a:ea typeface="Segoe UI Light" charset="0"/>
                <a:cs typeface="Segoe UI Light" charset="0"/>
              </a:rPr>
              <a:t>Software Engineer</a:t>
            </a:r>
          </a:p>
        </p:txBody>
      </p:sp>
      <p:sp>
        <p:nvSpPr>
          <p:cNvPr id="7" name="Rectangle 6"/>
          <p:cNvSpPr/>
          <p:nvPr/>
        </p:nvSpPr>
        <p:spPr>
          <a:xfrm>
            <a:off x="4667535" y="5566437"/>
            <a:ext cx="382824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000" dirty="0" err="1">
                <a:latin typeface="Segoe UI Light" charset="0"/>
                <a:ea typeface="Segoe UI Light" charset="0"/>
                <a:cs typeface="Segoe UI Light" charset="0"/>
              </a:rPr>
              <a:t>marink@microsoft.com</a:t>
            </a:r>
            <a:endParaRPr lang="en-US" sz="2000" dirty="0">
              <a:latin typeface="Segoe UI Light" charset="0"/>
              <a:ea typeface="Segoe UI Light" charset="0"/>
              <a:cs typeface="Segoe UI Light" charset="0"/>
            </a:endParaRPr>
          </a:p>
          <a:p>
            <a:pPr algn="r"/>
            <a:r>
              <a:rPr lang="en-US" sz="2000" dirty="0">
                <a:latin typeface="Segoe UI Light" charset="0"/>
                <a:ea typeface="Segoe UI Light" charset="0"/>
                <a:cs typeface="Segoe UI Light" charset="0"/>
              </a:rPr>
              <a:t>@</a:t>
            </a:r>
            <a:r>
              <a:rPr lang="en-US" sz="2000" dirty="0" err="1">
                <a:latin typeface="Segoe UI Light" charset="0"/>
                <a:ea typeface="Segoe UI Light" charset="0"/>
                <a:cs typeface="Segoe UI Light" charset="0"/>
              </a:rPr>
              <a:t>codeprincess</a:t>
            </a:r>
            <a:endParaRPr lang="en-US" sz="2000" dirty="0">
              <a:latin typeface="Segoe UI Light" charset="0"/>
              <a:ea typeface="Segoe UI Light" charset="0"/>
              <a:cs typeface="Segoe UI Light" charset="0"/>
            </a:endParaRPr>
          </a:p>
          <a:p>
            <a:pPr algn="r"/>
            <a:r>
              <a:rPr lang="en-US" sz="2000" dirty="0" err="1">
                <a:latin typeface="Segoe UI Light" charset="0"/>
                <a:ea typeface="Segoe UI Light" charset="0"/>
                <a:cs typeface="Segoe UI Light" charset="0"/>
              </a:rPr>
              <a:t>github.com</a:t>
            </a:r>
            <a:r>
              <a:rPr lang="en-US" sz="2000" dirty="0">
                <a:latin typeface="Segoe UI Light" charset="0"/>
                <a:ea typeface="Segoe UI Light" charset="0"/>
                <a:cs typeface="Segoe UI Light" charset="0"/>
              </a:rPr>
              <a:t>/</a:t>
            </a:r>
            <a:r>
              <a:rPr lang="en-US" sz="2000" dirty="0" err="1">
                <a:latin typeface="Segoe UI Light" charset="0"/>
                <a:ea typeface="Segoe UI Light" charset="0"/>
                <a:cs typeface="Segoe UI Light" charset="0"/>
              </a:rPr>
              <a:t>codeprincess</a:t>
            </a:r>
            <a:endParaRPr lang="en-US" sz="2000" dirty="0">
              <a:latin typeface="Segoe UI Light" charset="0"/>
              <a:ea typeface="Segoe UI Light" charset="0"/>
              <a:cs typeface="Segoe UI Light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4429" y="3431803"/>
            <a:ext cx="3417571" cy="342619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5734932"/>
            <a:ext cx="2505695" cy="1123069"/>
          </a:xfrm>
          <a:prstGeom prst="rect">
            <a:avLst/>
          </a:prstGeom>
        </p:spPr>
      </p:pic>
      <p:sp>
        <p:nvSpPr>
          <p:cNvPr id="13" name="Freeform 12"/>
          <p:cNvSpPr/>
          <p:nvPr/>
        </p:nvSpPr>
        <p:spPr>
          <a:xfrm>
            <a:off x="2651762" y="2331722"/>
            <a:ext cx="3211831" cy="2023111"/>
          </a:xfrm>
          <a:custGeom>
            <a:avLst/>
            <a:gdLst>
              <a:gd name="connsiteX0" fmla="*/ 0 w 2526030"/>
              <a:gd name="connsiteY0" fmla="*/ 0 h 1559136"/>
              <a:gd name="connsiteX1" fmla="*/ 445770 w 2526030"/>
              <a:gd name="connsiteY1" fmla="*/ 1451610 h 1559136"/>
              <a:gd name="connsiteX2" fmla="*/ 2526030 w 2526030"/>
              <a:gd name="connsiteY2" fmla="*/ 1451610 h 1559136"/>
              <a:gd name="connsiteX3" fmla="*/ 2526030 w 2526030"/>
              <a:gd name="connsiteY3" fmla="*/ 1451610 h 1559136"/>
              <a:gd name="connsiteX4" fmla="*/ 2457450 w 2526030"/>
              <a:gd name="connsiteY4" fmla="*/ 1474470 h 1559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26030" h="1559136">
                <a:moveTo>
                  <a:pt x="0" y="0"/>
                </a:moveTo>
                <a:cubicBezTo>
                  <a:pt x="12382" y="604837"/>
                  <a:pt x="24765" y="1209675"/>
                  <a:pt x="445770" y="1451610"/>
                </a:cubicBezTo>
                <a:cubicBezTo>
                  <a:pt x="866775" y="1693545"/>
                  <a:pt x="2526030" y="1451610"/>
                  <a:pt x="2526030" y="1451610"/>
                </a:cubicBezTo>
                <a:lnTo>
                  <a:pt x="2526030" y="1451610"/>
                </a:lnTo>
                <a:lnTo>
                  <a:pt x="2457450" y="1474470"/>
                </a:lnTo>
              </a:path>
            </a:pathLst>
          </a:custGeom>
          <a:noFill/>
          <a:ln w="22225">
            <a:solidFill>
              <a:schemeClr val="tx1"/>
            </a:solidFill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1"/>
          </a:p>
        </p:txBody>
      </p:sp>
      <p:sp>
        <p:nvSpPr>
          <p:cNvPr id="14" name="TextBox 13"/>
          <p:cNvSpPr txBox="1"/>
          <p:nvPr/>
        </p:nvSpPr>
        <p:spPr>
          <a:xfrm>
            <a:off x="3142333" y="3752720"/>
            <a:ext cx="8162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hildsWish Medium" charset="0"/>
                <a:ea typeface="ChildsWish Medium" charset="0"/>
                <a:cs typeface="ChildsWish Medium" charset="0"/>
              </a:rPr>
              <a:t>says</a:t>
            </a:r>
          </a:p>
        </p:txBody>
      </p:sp>
    </p:spTree>
    <p:extLst>
      <p:ext uri="{BB962C8B-B14F-4D97-AF65-F5344CB8AC3E}">
        <p14:creationId xmlns:p14="http://schemas.microsoft.com/office/powerpoint/2010/main" val="3031138701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C36CA6-FA9F-C14B-99CD-2C3F5C87A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22661"/>
            <a:ext cx="10515600" cy="1325563"/>
          </a:xfrm>
        </p:spPr>
        <p:txBody>
          <a:bodyPr/>
          <a:lstStyle/>
          <a:p>
            <a:pPr algn="ctr"/>
            <a:r>
              <a:rPr lang="de-DE" dirty="0">
                <a:latin typeface="Segoe UI" panose="020B0502040204020203" pitchFamily="34" charset="0"/>
                <a:cs typeface="Segoe UI" panose="020B0502040204020203" pitchFamily="34" charset="0"/>
              </a:rPr>
              <a:t>ML </a:t>
            </a:r>
            <a:r>
              <a:rPr lang="de-DE" dirty="0" err="1">
                <a:latin typeface="Segoe UI" panose="020B0502040204020203" pitchFamily="34" charset="0"/>
                <a:cs typeface="Segoe UI" panose="020B0502040204020203" pitchFamily="34" charset="0"/>
              </a:rPr>
              <a:t>is</a:t>
            </a:r>
            <a:r>
              <a:rPr lang="de-DE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DE" dirty="0" err="1">
                <a:latin typeface="Segoe UI" panose="020B0502040204020203" pitchFamily="34" charset="0"/>
                <a:cs typeface="Segoe UI" panose="020B0502040204020203" pitchFamily="34" charset="0"/>
              </a:rPr>
              <a:t>no</a:t>
            </a:r>
            <a:r>
              <a:rPr lang="de-DE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DE" dirty="0" err="1">
                <a:latin typeface="ChildsWish Medium" panose="02000603000000000000" pitchFamily="2" charset="0"/>
                <a:ea typeface="ChildsWish Medium" panose="02000603000000000000" pitchFamily="2" charset="0"/>
                <a:cs typeface="Segoe UI" panose="020B0502040204020203" pitchFamily="34" charset="0"/>
              </a:rPr>
              <a:t>magic</a:t>
            </a:r>
            <a:r>
              <a:rPr lang="de-DE" dirty="0">
                <a:latin typeface="Segoe UI" panose="020B0502040204020203" pitchFamily="34" charset="0"/>
                <a:cs typeface="Segoe UI" panose="020B0502040204020203" pitchFamily="34" charset="0"/>
              </a:rPr>
              <a:t> 🧚‍♀️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8A081A-A426-3A40-BC1C-12DE135CF50E}"/>
              </a:ext>
            </a:extLst>
          </p:cNvPr>
          <p:cNvSpPr txBox="1"/>
          <p:nvPr/>
        </p:nvSpPr>
        <p:spPr>
          <a:xfrm>
            <a:off x="3611185" y="3782090"/>
            <a:ext cx="496963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400" dirty="0">
                <a:latin typeface="Segoe UI" panose="020B0502040204020203" pitchFamily="34" charset="0"/>
                <a:cs typeface="Segoe UI" panose="020B0502040204020203" pitchFamily="34" charset="0"/>
              </a:rPr>
              <a:t>ML </a:t>
            </a:r>
            <a:r>
              <a:rPr lang="de-DE" sz="4400" dirty="0" err="1">
                <a:latin typeface="Segoe UI" panose="020B0502040204020203" pitchFamily="34" charset="0"/>
                <a:cs typeface="Segoe UI" panose="020B0502040204020203" pitchFamily="34" charset="0"/>
              </a:rPr>
              <a:t>is</a:t>
            </a:r>
            <a:r>
              <a:rPr lang="de-DE" sz="4400" dirty="0">
                <a:latin typeface="Segoe UI" panose="020B0502040204020203" pitchFamily="34" charset="0"/>
                <a:cs typeface="Segoe UI" panose="020B0502040204020203" pitchFamily="34" charset="0"/>
              </a:rPr>
              <a:t> just </a:t>
            </a:r>
            <a:r>
              <a:rPr lang="de-DE" sz="4400" dirty="0" err="1">
                <a:latin typeface="ChildsWish Medium" panose="02000603000000000000" pitchFamily="2" charset="0"/>
                <a:ea typeface="ChildsWish Medium" panose="02000603000000000000" pitchFamily="2" charset="0"/>
                <a:cs typeface="Segoe UI" panose="020B0502040204020203" pitchFamily="34" charset="0"/>
              </a:rPr>
              <a:t>math</a:t>
            </a:r>
            <a:r>
              <a:rPr lang="de-DE" sz="4400" dirty="0">
                <a:latin typeface="Segoe UI" panose="020B0502040204020203" pitchFamily="34" charset="0"/>
                <a:cs typeface="Segoe UI" panose="020B0502040204020203" pitchFamily="34" charset="0"/>
              </a:rPr>
              <a:t> 📈</a:t>
            </a:r>
          </a:p>
        </p:txBody>
      </p:sp>
    </p:spTree>
    <p:extLst>
      <p:ext uri="{BB962C8B-B14F-4D97-AF65-F5344CB8AC3E}">
        <p14:creationId xmlns:p14="http://schemas.microsoft.com/office/powerpoint/2010/main" val="897996861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183FF61-D933-5D4E-90F7-915612630B15}"/>
              </a:ext>
            </a:extLst>
          </p:cNvPr>
          <p:cNvSpPr txBox="1"/>
          <p:nvPr/>
        </p:nvSpPr>
        <p:spPr>
          <a:xfrm>
            <a:off x="1147446" y="3676654"/>
            <a:ext cx="14510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>
                <a:latin typeface="Segoe UI" panose="020B0502040204020203" pitchFamily="34" charset="0"/>
                <a:cs typeface="Segoe UI" panose="020B0502040204020203" pitchFamily="34" charset="0"/>
              </a:rPr>
              <a:t>Services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134D7E-0638-3E46-80F4-09AD815EC885}"/>
              </a:ext>
            </a:extLst>
          </p:cNvPr>
          <p:cNvSpPr txBox="1"/>
          <p:nvPr/>
        </p:nvSpPr>
        <p:spPr>
          <a:xfrm>
            <a:off x="3862690" y="3682845"/>
            <a:ext cx="3416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 err="1">
                <a:latin typeface="Segoe UI" panose="020B0502040204020203" pitchFamily="34" charset="0"/>
                <a:cs typeface="Segoe UI" panose="020B0502040204020203" pitchFamily="34" charset="0"/>
              </a:rPr>
              <a:t>Customized</a:t>
            </a:r>
            <a:r>
              <a:rPr lang="de-DE" sz="2800" dirty="0">
                <a:latin typeface="Segoe UI" panose="020B0502040204020203" pitchFamily="34" charset="0"/>
                <a:cs typeface="Segoe UI" panose="020B0502040204020203" pitchFamily="34" charset="0"/>
              </a:rPr>
              <a:t> Services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062948-DAB8-5245-97EE-0A821D350D5C}"/>
              </a:ext>
            </a:extLst>
          </p:cNvPr>
          <p:cNvSpPr txBox="1"/>
          <p:nvPr/>
        </p:nvSpPr>
        <p:spPr>
          <a:xfrm>
            <a:off x="9566406" y="3676654"/>
            <a:ext cx="7312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>
                <a:latin typeface="Segoe UI" panose="020B0502040204020203" pitchFamily="34" charset="0"/>
                <a:cs typeface="Segoe UI" panose="020B0502040204020203" pitchFamily="34" charset="0"/>
              </a:rPr>
              <a:t>DYI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482DE3C-D726-B742-B520-685873AD27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2171" y="2459974"/>
            <a:ext cx="1741590" cy="99836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38C49CA-71A2-CB45-A8AD-A3E74DE8D6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7156" y="2489312"/>
            <a:ext cx="3309792" cy="93968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56418B3-56C8-A841-BA82-C6BB15FCBC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8326" y="2168107"/>
            <a:ext cx="2764265" cy="126089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E841452-A057-6F4C-82F3-5C973BD3CBD2}"/>
              </a:ext>
            </a:extLst>
          </p:cNvPr>
          <p:cNvSpPr txBox="1"/>
          <p:nvPr/>
        </p:nvSpPr>
        <p:spPr>
          <a:xfrm>
            <a:off x="736275" y="4199874"/>
            <a:ext cx="2273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e.g. </a:t>
            </a:r>
            <a:r>
              <a:rPr lang="de-DE" dirty="0" err="1"/>
              <a:t>Cognitive</a:t>
            </a:r>
            <a:r>
              <a:rPr lang="de-DE" dirty="0"/>
              <a:t> Services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7EB2F6F-D66F-3643-8264-93A7D1FF142F}"/>
              </a:ext>
            </a:extLst>
          </p:cNvPr>
          <p:cNvSpPr txBox="1"/>
          <p:nvPr/>
        </p:nvSpPr>
        <p:spPr>
          <a:xfrm>
            <a:off x="4188717" y="4199874"/>
            <a:ext cx="26434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e.g. Custom Vision Service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0BFEC6B-D4FE-4F4E-9DB3-838B34D8512E}"/>
              </a:ext>
            </a:extLst>
          </p:cNvPr>
          <p:cNvSpPr txBox="1"/>
          <p:nvPr/>
        </p:nvSpPr>
        <p:spPr>
          <a:xfrm>
            <a:off x="8239119" y="4199874"/>
            <a:ext cx="2906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e.g. ML Studio / </a:t>
            </a:r>
            <a:r>
              <a:rPr lang="de-DE" dirty="0" err="1"/>
              <a:t>own</a:t>
            </a:r>
            <a:r>
              <a:rPr lang="de-DE" dirty="0"/>
              <a:t> </a:t>
            </a:r>
            <a:r>
              <a:rPr lang="de-DE" dirty="0" err="1"/>
              <a:t>training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5052921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5768349-99FA-1647-B9D8-0D9FFBBDE57C}"/>
              </a:ext>
            </a:extLst>
          </p:cNvPr>
          <p:cNvSpPr txBox="1"/>
          <p:nvPr/>
        </p:nvSpPr>
        <p:spPr>
          <a:xfrm>
            <a:off x="4534070" y="3797443"/>
            <a:ext cx="30508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 err="1">
                <a:latin typeface="Segoe UI" panose="020B0502040204020203" pitchFamily="34" charset="0"/>
                <a:cs typeface="Segoe UI" panose="020B0502040204020203" pitchFamily="34" charset="0"/>
              </a:rPr>
              <a:t>Cognitive</a:t>
            </a:r>
            <a:r>
              <a:rPr lang="de-DE" sz="2800" dirty="0">
                <a:latin typeface="Segoe UI" panose="020B0502040204020203" pitchFamily="34" charset="0"/>
                <a:cs typeface="Segoe UI" panose="020B0502040204020203" pitchFamily="34" charset="0"/>
              </a:rPr>
              <a:t> Services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D1F3BD-80E4-1B4C-B6CB-92CCD6A3EA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8693" y="2430637"/>
            <a:ext cx="1741590" cy="998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777904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BB9F6AB-3DC0-A648-AA68-D057ECCCCD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"/>
            <a:ext cx="12192000" cy="683971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432FC3E-34C1-024F-A82D-5B703DE6F9C6}"/>
              </a:ext>
            </a:extLst>
          </p:cNvPr>
          <p:cNvSpPr txBox="1"/>
          <p:nvPr/>
        </p:nvSpPr>
        <p:spPr>
          <a:xfrm>
            <a:off x="2886627" y="3679622"/>
            <a:ext cx="64187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ChildsWish Medium" charset="0"/>
                <a:ea typeface="ChildsWish Medium" charset="0"/>
                <a:cs typeface="ChildsWish Medium" charset="0"/>
              </a:rPr>
              <a:t>… what do you want to do?</a:t>
            </a:r>
          </a:p>
        </p:txBody>
      </p:sp>
    </p:spTree>
    <p:extLst>
      <p:ext uri="{BB962C8B-B14F-4D97-AF65-F5344CB8AC3E}">
        <p14:creationId xmlns:p14="http://schemas.microsoft.com/office/powerpoint/2010/main" val="2299122527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FFFDF23-CE76-3841-AE13-98B7131CB3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180000">
            <a:off x="1270185" y="1176711"/>
            <a:ext cx="7510240" cy="3585135"/>
          </a:xfrm>
          <a:prstGeom prst="rect">
            <a:avLst/>
          </a:prstGeom>
          <a:ln w="889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165A48C-A132-4E4C-99FF-EBAD5AF3BAAB}"/>
              </a:ext>
            </a:extLst>
          </p:cNvPr>
          <p:cNvSpPr txBox="1"/>
          <p:nvPr/>
        </p:nvSpPr>
        <p:spPr>
          <a:xfrm>
            <a:off x="6337793" y="5344648"/>
            <a:ext cx="506260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ChildsWish Medium" charset="0"/>
                <a:ea typeface="ChildsWish Medium" charset="0"/>
                <a:cs typeface="ChildsWish Medium" charset="0"/>
              </a:rPr>
              <a:t>Video Indexer . </a:t>
            </a:r>
            <a:r>
              <a:rPr lang="en-US" sz="4400" dirty="0" err="1">
                <a:latin typeface="ChildsWish Medium" charset="0"/>
                <a:ea typeface="ChildsWish Medium" charset="0"/>
                <a:cs typeface="ChildsWish Medium" charset="0"/>
              </a:rPr>
              <a:t>ai</a:t>
            </a:r>
            <a:endParaRPr lang="en-US" sz="4400" dirty="0">
              <a:latin typeface="ChildsWish Medium" charset="0"/>
              <a:ea typeface="ChildsWish Medium" charset="0"/>
              <a:cs typeface="ChildsWish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7614892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FDDBAE9-5452-E842-8C8C-DB3465A6EC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6458" y="4102409"/>
            <a:ext cx="2354392" cy="235439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107530" y="1919715"/>
            <a:ext cx="2298643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3200" dirty="0">
                <a:latin typeface="Segoe UI Light" charset="0"/>
                <a:ea typeface="Segoe UI Light" charset="0"/>
                <a:cs typeface="Segoe UI Light" charset="0"/>
              </a:rPr>
              <a:t>See</a:t>
            </a:r>
          </a:p>
          <a:p>
            <a:pPr algn="r"/>
            <a:r>
              <a:rPr lang="en-US" sz="3200" dirty="0">
                <a:latin typeface="Segoe UI Light" charset="0"/>
                <a:ea typeface="Segoe UI Light" charset="0"/>
                <a:cs typeface="Segoe UI Light" charset="0"/>
              </a:rPr>
              <a:t>Hear</a:t>
            </a:r>
          </a:p>
          <a:p>
            <a:pPr algn="r"/>
            <a:r>
              <a:rPr lang="en-US" sz="3200" dirty="0">
                <a:latin typeface="Segoe UI Light" charset="0"/>
                <a:ea typeface="Segoe UI Light" charset="0"/>
                <a:cs typeface="Segoe UI Light" charset="0"/>
              </a:rPr>
              <a:t>Read</a:t>
            </a:r>
          </a:p>
          <a:p>
            <a:pPr algn="r"/>
            <a:r>
              <a:rPr lang="en-US" sz="3200" dirty="0">
                <a:latin typeface="Segoe UI Light" charset="0"/>
                <a:ea typeface="Segoe UI Light" charset="0"/>
                <a:cs typeface="Segoe UI Light" charset="0"/>
              </a:rPr>
              <a:t>Understand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704163" y="1919715"/>
            <a:ext cx="2029723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Segoe UI Light" charset="0"/>
                <a:ea typeface="Segoe UI Light" charset="0"/>
                <a:cs typeface="Segoe UI Light" charset="0"/>
              </a:rPr>
              <a:t>Speech</a:t>
            </a:r>
          </a:p>
          <a:p>
            <a:r>
              <a:rPr lang="en-US" sz="3200" dirty="0">
                <a:latin typeface="Segoe UI Light" charset="0"/>
                <a:ea typeface="Segoe UI Light" charset="0"/>
                <a:cs typeface="Segoe UI Light" charset="0"/>
              </a:rPr>
              <a:t>Humans</a:t>
            </a:r>
          </a:p>
          <a:p>
            <a:r>
              <a:rPr lang="en-US" sz="3200" dirty="0">
                <a:latin typeface="Segoe UI Light" charset="0"/>
                <a:ea typeface="Segoe UI Light" charset="0"/>
                <a:cs typeface="Segoe UI Light" charset="0"/>
              </a:rPr>
              <a:t>Sentiment</a:t>
            </a:r>
          </a:p>
          <a:p>
            <a:r>
              <a:rPr lang="en-US" sz="3200" dirty="0">
                <a:latin typeface="Segoe UI Light" charset="0"/>
                <a:ea typeface="Segoe UI Light" charset="0"/>
                <a:cs typeface="Segoe UI Light" charset="0"/>
              </a:rPr>
              <a:t>Topics</a:t>
            </a:r>
          </a:p>
        </p:txBody>
      </p:sp>
      <p:sp>
        <p:nvSpPr>
          <p:cNvPr id="6" name="Heart 5"/>
          <p:cNvSpPr/>
          <p:nvPr/>
        </p:nvSpPr>
        <p:spPr>
          <a:xfrm>
            <a:off x="5126226" y="2424479"/>
            <a:ext cx="1876097" cy="1545020"/>
          </a:xfrm>
          <a:prstGeom prst="heart">
            <a:avLst/>
          </a:prstGeom>
          <a:solidFill>
            <a:srgbClr val="FF0000"/>
          </a:solidFill>
          <a:ln w="76200">
            <a:solidFill>
              <a:srgbClr val="B800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886AAFD-3305-9243-86AF-DA48A681DD26}"/>
              </a:ext>
            </a:extLst>
          </p:cNvPr>
          <p:cNvSpPr txBox="1"/>
          <p:nvPr/>
        </p:nvSpPr>
        <p:spPr>
          <a:xfrm>
            <a:off x="3601924" y="4694830"/>
            <a:ext cx="43845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🤘</a:t>
            </a:r>
            <a:r>
              <a:rPr lang="de-DE" sz="32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DE" sz="3200" dirty="0" err="1">
                <a:latin typeface="Segoe UI" panose="020B0502040204020203" pitchFamily="34" charset="0"/>
                <a:cs typeface="Segoe UI" panose="020B0502040204020203" pitchFamily="34" charset="0"/>
              </a:rPr>
              <a:t>with</a:t>
            </a:r>
            <a:r>
              <a:rPr lang="de-DE" sz="32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DE" sz="3200" dirty="0" err="1">
                <a:latin typeface="Segoe UI" panose="020B0502040204020203" pitchFamily="34" charset="0"/>
                <a:cs typeface="Segoe UI" panose="020B0502040204020203" pitchFamily="34" charset="0"/>
              </a:rPr>
              <a:t>full</a:t>
            </a:r>
            <a:r>
              <a:rPr lang="de-DE" sz="3200" dirty="0">
                <a:latin typeface="Segoe UI" panose="020B0502040204020203" pitchFamily="34" charset="0"/>
                <a:cs typeface="Segoe UI" panose="020B0502040204020203" pitchFamily="34" charset="0"/>
              </a:rPr>
              <a:t> API </a:t>
            </a:r>
            <a:r>
              <a:rPr lang="de-DE" sz="3200" dirty="0" err="1">
                <a:latin typeface="Segoe UI" panose="020B0502040204020203" pitchFamily="34" charset="0"/>
                <a:cs typeface="Segoe UI" panose="020B0502040204020203" pitchFamily="34" charset="0"/>
              </a:rPr>
              <a:t>support</a:t>
            </a:r>
            <a:endParaRPr lang="de-DE" sz="3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A1B268-7375-4C42-8D10-EB411448C04F}"/>
              </a:ext>
            </a:extLst>
          </p:cNvPr>
          <p:cNvSpPr txBox="1"/>
          <p:nvPr/>
        </p:nvSpPr>
        <p:spPr>
          <a:xfrm>
            <a:off x="7165075" y="436728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7679782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2.59259E-6 L -0.00078 -0.103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" y="-518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2.59259E-6 L -0.00091 -0.10324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-5162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2.22222E-6 L -0.00039 -0.13912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-696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5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 animBg="1"/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9701" y="727897"/>
            <a:ext cx="8208011" cy="6095815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117119" y="1569506"/>
            <a:ext cx="5889972" cy="4419817"/>
          </a:xfrm>
          <a:prstGeom prst="rect">
            <a:avLst/>
          </a:prstGeom>
          <a:gradFill>
            <a:gsLst>
              <a:gs pos="0">
                <a:srgbClr val="BB8B04"/>
              </a:gs>
              <a:gs pos="100000">
                <a:srgbClr val="FFC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1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4967" y="3246024"/>
            <a:ext cx="1832288" cy="27403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67293" y="4496633"/>
            <a:ext cx="2172475" cy="149203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28851" y="3307213"/>
            <a:ext cx="1368244" cy="267913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62705" y="3445113"/>
            <a:ext cx="455395" cy="58933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23149" y="387850"/>
            <a:ext cx="284725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latin typeface="ChildsWish Medium" charset="0"/>
                <a:ea typeface="ChildsWish Medium" charset="0"/>
                <a:cs typeface="ChildsWish Medium" charset="0"/>
              </a:rPr>
              <a:t>Demo</a:t>
            </a:r>
            <a:endParaRPr lang="en-US" sz="1351" dirty="0">
              <a:latin typeface="ChildsWish Medium" charset="0"/>
              <a:ea typeface="ChildsWish Medium" charset="0"/>
              <a:cs typeface="ChildsWish Medium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7266147" y="4741815"/>
            <a:ext cx="1752211" cy="929783"/>
            <a:chOff x="7266147" y="4741812"/>
            <a:chExt cx="1752212" cy="929782"/>
          </a:xfrm>
        </p:grpSpPr>
        <p:sp>
          <p:nvSpPr>
            <p:cNvPr id="2" name="Rectangle 1"/>
            <p:cNvSpPr/>
            <p:nvPr/>
          </p:nvSpPr>
          <p:spPr>
            <a:xfrm>
              <a:off x="7361499" y="4838217"/>
              <a:ext cx="1481559" cy="833377"/>
            </a:xfrm>
            <a:prstGeom prst="rect">
              <a:avLst/>
            </a:prstGeom>
            <a:solidFill>
              <a:srgbClr val="0072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1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266147" y="4741812"/>
              <a:ext cx="1752212" cy="830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latin typeface="Segoe UI" charset="0"/>
                  <a:ea typeface="Segoe UI" charset="0"/>
                  <a:cs typeface="Segoe UI" charset="0"/>
                </a:rPr>
                <a:t>🎬 📔</a:t>
              </a:r>
            </a:p>
            <a:p>
              <a:pPr algn="ctr"/>
              <a:r>
                <a:rPr lang="en-US" sz="2000" dirty="0">
                  <a:solidFill>
                    <a:schemeClr val="bg1"/>
                  </a:solidFill>
                  <a:latin typeface="Segoe UI" charset="0"/>
                  <a:ea typeface="Segoe UI" charset="0"/>
                  <a:cs typeface="Segoe UI" charset="0"/>
                </a:rPr>
                <a:t>Video Indexer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36121176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1371</TotalTime>
  <Words>701</Words>
  <Application>Microsoft Macintosh PowerPoint</Application>
  <PresentationFormat>Widescreen</PresentationFormat>
  <Paragraphs>166</Paragraphs>
  <Slides>28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5" baseType="lpstr">
      <vt:lpstr>Arial</vt:lpstr>
      <vt:lpstr>Calibri</vt:lpstr>
      <vt:lpstr>Calibri Light</vt:lpstr>
      <vt:lpstr>ChildsWish Medium</vt:lpstr>
      <vt:lpstr>Segoe UI</vt:lpstr>
      <vt:lpstr>Segoe UI Light</vt:lpstr>
      <vt:lpstr>Office Theme</vt:lpstr>
      <vt:lpstr>Machine Learning  for the noob</vt:lpstr>
      <vt:lpstr>PowerPoint Presentation</vt:lpstr>
      <vt:lpstr>ML is no magic 🧚‍♀️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Merci :)</vt:lpstr>
    </vt:vector>
  </TitlesOfParts>
  <Company/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 $all the things!</dc:title>
  <dc:creator>Manuela Rink</dc:creator>
  <cp:lastModifiedBy>Manuela Rink</cp:lastModifiedBy>
  <cp:revision>2</cp:revision>
  <dcterms:created xsi:type="dcterms:W3CDTF">2018-06-14T09:48:18Z</dcterms:created>
  <dcterms:modified xsi:type="dcterms:W3CDTF">2018-06-15T08:43:38Z</dcterms:modified>
</cp:coreProperties>
</file>